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92" r:id="rId4"/>
    <p:sldId id="294" r:id="rId5"/>
    <p:sldId id="260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72" r:id="rId17"/>
    <p:sldId id="269" r:id="rId18"/>
    <p:sldId id="273" r:id="rId19"/>
    <p:sldId id="274" r:id="rId20"/>
    <p:sldId id="289" r:id="rId21"/>
    <p:sldId id="291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4" r:id="rId31"/>
    <p:sldId id="285" r:id="rId32"/>
    <p:sldId id="288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799"/>
    <a:srgbClr val="003799"/>
    <a:srgbClr val="053699"/>
    <a:srgbClr val="053595"/>
    <a:srgbClr val="05389D"/>
    <a:srgbClr val="113C91"/>
    <a:srgbClr val="13419D"/>
    <a:srgbClr val="283D88"/>
    <a:srgbClr val="2D459B"/>
    <a:srgbClr val="2D3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 varScale="1">
        <p:scale>
          <a:sx n="65" d="100"/>
          <a:sy n="65" d="100"/>
        </p:scale>
        <p:origin x="12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895289-8C1E-4DAD-ACE4-7BD4191A1416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D3BF24-BC30-4BEC-87F5-950DA3DA54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41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78D08-9DA5-4735-9890-8AB73558B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1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38EE-045E-4F9C-B242-017389BBB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9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1FAF-04D5-4E2F-A7C5-6B3E833E8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2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23B0-2BC5-4D7E-B797-0584E470A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1AFA-5E70-4551-9E2A-65C47F748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22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472B-7867-48D7-BD2B-4B8DF4E5D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1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5EB6-2B1A-4E01-BF0B-6824254C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3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5CDB-ED6D-4D9B-BFFD-7D736A7BF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7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FAF5-F889-4FE4-B3D2-1A8E98412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9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E15B-DF92-468A-92C1-B3C9A38F6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3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1F4A-6B54-43F8-B94C-A9E985621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9186C3-0393-4CD6-97C9-9BB0E8A86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Cluster </a:t>
            </a:r>
            <a:r>
              <a:rPr lang="en-US" sz="2800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randomised</a:t>
            </a:r>
            <a:r>
              <a:rPr lang="en-US" sz="28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trials in continuous time: </a:t>
            </a:r>
            <a:r>
              <a:rPr lang="en-US" sz="28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Optimal </a:t>
            </a:r>
            <a:r>
              <a:rPr lang="en-US" sz="28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design of a parallel groups trial with a prospective baseline period</a:t>
            </a:r>
            <a:endParaRPr lang="en-GB" sz="28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880" y="2636912"/>
            <a:ext cx="3166120" cy="1375792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cs typeface="Calibri" panose="020F0502020204030204" pitchFamily="34" charset="0"/>
              </a:rPr>
              <a:t>Richard Hooper</a:t>
            </a:r>
          </a:p>
          <a:p>
            <a:pPr marL="0" indent="0" algn="ctr">
              <a:buNone/>
            </a:pPr>
            <a:r>
              <a:rPr lang="en-GB" sz="2400" dirty="0" smtClean="0">
                <a:cs typeface="Calibri" panose="020F0502020204030204" pitchFamily="34" charset="0"/>
              </a:rPr>
              <a:t>Queen Mary University of London</a:t>
            </a:r>
            <a:endParaRPr lang="en-GB" sz="24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9" y="5966531"/>
            <a:ext cx="1660265" cy="70282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4008" y="2636912"/>
            <a:ext cx="3166120" cy="13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400" kern="0" dirty="0" smtClean="0">
                <a:cs typeface="Calibri" panose="020F0502020204030204" pitchFamily="34" charset="0"/>
              </a:rPr>
              <a:t>Andrew Copas</a:t>
            </a:r>
          </a:p>
          <a:p>
            <a:pPr marL="0" indent="0" algn="ctr">
              <a:buFontTx/>
              <a:buNone/>
            </a:pPr>
            <a:r>
              <a:rPr lang="en-GB" sz="2400" kern="0" dirty="0" smtClean="0">
                <a:cs typeface="Calibri" panose="020F0502020204030204" pitchFamily="34" charset="0"/>
              </a:rPr>
              <a:t>University College London</a:t>
            </a:r>
            <a:endParaRPr lang="en-GB" sz="2400" kern="0" dirty="0"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77024"/>
            <a:ext cx="9106411" cy="12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140968"/>
                <a:ext cx="7558608" cy="2304256"/>
              </a:xfrm>
            </p:spPr>
            <p:txBody>
              <a:bodyPr/>
              <a:lstStyle/>
              <a:p>
                <a:r>
                  <a:rPr lang="en-GB" sz="2800" dirty="0"/>
                  <a:t>W</a:t>
                </a:r>
                <a:r>
                  <a:rPr lang="en-GB" sz="2800" dirty="0" smtClean="0"/>
                  <a:t>hich pair of individuals has the most correlated outcomes?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2800" dirty="0" smtClean="0"/>
                  <a:t>We will consider an ICC of the form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GB" sz="2800" dirty="0" smtClean="0"/>
                  <a:t>, with time running from 0 to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140968"/>
                <a:ext cx="7558608" cy="2304256"/>
              </a:xfrm>
              <a:blipFill>
                <a:blip r:embed="rId3"/>
                <a:stretch>
                  <a:fillRect l="-1453" t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4355975" y="2348880"/>
            <a:ext cx="3666355" cy="288032"/>
            <a:chOff x="4355975" y="2348880"/>
            <a:chExt cx="3666355" cy="288032"/>
          </a:xfrm>
        </p:grpSpPr>
        <p:sp>
          <p:nvSpPr>
            <p:cNvPr id="15" name="Curved Up Arrow 14"/>
            <p:cNvSpPr/>
            <p:nvPr/>
          </p:nvSpPr>
          <p:spPr bwMode="auto">
            <a:xfrm flipH="1">
              <a:off x="4355975" y="2348880"/>
              <a:ext cx="159221" cy="288032"/>
            </a:xfrm>
            <a:prstGeom prst="curved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" name="Curved Up Arrow 15"/>
            <p:cNvSpPr/>
            <p:nvPr/>
          </p:nvSpPr>
          <p:spPr bwMode="auto">
            <a:xfrm>
              <a:off x="4486166" y="2348880"/>
              <a:ext cx="3536164" cy="288032"/>
            </a:xfrm>
            <a:prstGeom prst="curved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558608" cy="2304256"/>
          </a:xfrm>
        </p:spPr>
        <p:txBody>
          <a:bodyPr/>
          <a:lstStyle/>
          <a:p>
            <a:r>
              <a:rPr lang="en-GB" sz="2800" dirty="0" smtClean="0"/>
              <a:t>Similarly, we are led to consider smoothly varying time effects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The intervention effect now appears as a discontinuity in the outcome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953729" y="2633159"/>
            <a:ext cx="3470787" cy="363793"/>
          </a:xfrm>
          <a:custGeom>
            <a:avLst/>
            <a:gdLst>
              <a:gd name="connsiteX0" fmla="*/ 0 w 3470787"/>
              <a:gd name="connsiteY0" fmla="*/ 363793 h 363793"/>
              <a:gd name="connsiteX1" fmla="*/ 1317523 w 3470787"/>
              <a:gd name="connsiteY1" fmla="*/ 68826 h 363793"/>
              <a:gd name="connsiteX2" fmla="*/ 2467897 w 3470787"/>
              <a:gd name="connsiteY2" fmla="*/ 245806 h 363793"/>
              <a:gd name="connsiteX3" fmla="*/ 3470787 w 3470787"/>
              <a:gd name="connsiteY3" fmla="*/ 0 h 3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787" h="363793">
                <a:moveTo>
                  <a:pt x="0" y="363793"/>
                </a:moveTo>
                <a:cubicBezTo>
                  <a:pt x="453103" y="226141"/>
                  <a:pt x="906207" y="88490"/>
                  <a:pt x="1317523" y="68826"/>
                </a:cubicBezTo>
                <a:cubicBezTo>
                  <a:pt x="1728839" y="49161"/>
                  <a:pt x="2109020" y="257277"/>
                  <a:pt x="2467897" y="245806"/>
                </a:cubicBezTo>
                <a:cubicBezTo>
                  <a:pt x="2826774" y="234335"/>
                  <a:pt x="3148780" y="117167"/>
                  <a:pt x="3470787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04852" y="2357298"/>
            <a:ext cx="3588774" cy="279614"/>
          </a:xfrm>
          <a:custGeom>
            <a:avLst/>
            <a:gdLst>
              <a:gd name="connsiteX0" fmla="*/ 0 w 3588774"/>
              <a:gd name="connsiteY0" fmla="*/ 279614 h 279614"/>
              <a:gd name="connsiteX1" fmla="*/ 501445 w 3588774"/>
              <a:gd name="connsiteY1" fmla="*/ 102633 h 279614"/>
              <a:gd name="connsiteX2" fmla="*/ 894735 w 3588774"/>
              <a:gd name="connsiteY2" fmla="*/ 23975 h 279614"/>
              <a:gd name="connsiteX3" fmla="*/ 1288025 w 3588774"/>
              <a:gd name="connsiteY3" fmla="*/ 4311 h 279614"/>
              <a:gd name="connsiteX4" fmla="*/ 1720645 w 3588774"/>
              <a:gd name="connsiteY4" fmla="*/ 14143 h 279614"/>
              <a:gd name="connsiteX5" fmla="*/ 3038167 w 3588774"/>
              <a:gd name="connsiteY5" fmla="*/ 141962 h 279614"/>
              <a:gd name="connsiteX6" fmla="*/ 3588774 w 3588774"/>
              <a:gd name="connsiteY6" fmla="*/ 122298 h 27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8774" h="279614">
                <a:moveTo>
                  <a:pt x="0" y="279614"/>
                </a:moveTo>
                <a:cubicBezTo>
                  <a:pt x="176161" y="212427"/>
                  <a:pt x="352322" y="145240"/>
                  <a:pt x="501445" y="102633"/>
                </a:cubicBezTo>
                <a:cubicBezTo>
                  <a:pt x="650568" y="60026"/>
                  <a:pt x="763638" y="40362"/>
                  <a:pt x="894735" y="23975"/>
                </a:cubicBezTo>
                <a:cubicBezTo>
                  <a:pt x="1025832" y="7588"/>
                  <a:pt x="1150373" y="5950"/>
                  <a:pt x="1288025" y="4311"/>
                </a:cubicBezTo>
                <a:cubicBezTo>
                  <a:pt x="1425677" y="2672"/>
                  <a:pt x="1428955" y="-8799"/>
                  <a:pt x="1720645" y="14143"/>
                </a:cubicBezTo>
                <a:cubicBezTo>
                  <a:pt x="2012335" y="37085"/>
                  <a:pt x="2726812" y="123936"/>
                  <a:pt x="3038167" y="141962"/>
                </a:cubicBezTo>
                <a:cubicBezTo>
                  <a:pt x="3349522" y="159988"/>
                  <a:pt x="3469148" y="141143"/>
                  <a:pt x="3588774" y="12229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768" name="Group 767"/>
          <p:cNvGrpSpPr/>
          <p:nvPr/>
        </p:nvGrpSpPr>
        <p:grpSpPr>
          <a:xfrm>
            <a:off x="928945" y="1665042"/>
            <a:ext cx="7099439" cy="251790"/>
            <a:chOff x="200471" y="1484784"/>
            <a:chExt cx="7099439" cy="251790"/>
          </a:xfrm>
        </p:grpSpPr>
        <p:cxnSp>
          <p:nvCxnSpPr>
            <p:cNvPr id="769" name="Straight Connector 768"/>
            <p:cNvCxnSpPr/>
            <p:nvPr/>
          </p:nvCxnSpPr>
          <p:spPr bwMode="auto">
            <a:xfrm flipV="1">
              <a:off x="25971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0" name="Straight Connector 769"/>
            <p:cNvCxnSpPr/>
            <p:nvPr/>
          </p:nvCxnSpPr>
          <p:spPr bwMode="auto">
            <a:xfrm flipV="1">
              <a:off x="25603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1" name="Straight Connector 770"/>
            <p:cNvCxnSpPr/>
            <p:nvPr/>
          </p:nvCxnSpPr>
          <p:spPr bwMode="auto">
            <a:xfrm flipH="1">
              <a:off x="22392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2" name="Straight Connector 771"/>
            <p:cNvCxnSpPr/>
            <p:nvPr/>
          </p:nvCxnSpPr>
          <p:spPr bwMode="auto">
            <a:xfrm>
              <a:off x="27205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3" name="Straight Connector 772"/>
            <p:cNvCxnSpPr/>
            <p:nvPr/>
          </p:nvCxnSpPr>
          <p:spPr bwMode="auto">
            <a:xfrm flipH="1" flipV="1">
              <a:off x="29701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4" name="Straight Connector 773"/>
            <p:cNvCxnSpPr/>
            <p:nvPr/>
          </p:nvCxnSpPr>
          <p:spPr bwMode="auto">
            <a:xfrm>
              <a:off x="28933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5" name="Straight Connector 774"/>
            <p:cNvCxnSpPr/>
            <p:nvPr/>
          </p:nvCxnSpPr>
          <p:spPr bwMode="auto">
            <a:xfrm flipH="1" flipV="1">
              <a:off x="30552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6" name="Straight Connector 775"/>
            <p:cNvCxnSpPr/>
            <p:nvPr/>
          </p:nvCxnSpPr>
          <p:spPr bwMode="auto">
            <a:xfrm flipV="1">
              <a:off x="22021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7" name="Straight Connector 776"/>
            <p:cNvCxnSpPr/>
            <p:nvPr/>
          </p:nvCxnSpPr>
          <p:spPr bwMode="auto">
            <a:xfrm flipH="1">
              <a:off x="20047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8" name="Oval 777"/>
            <p:cNvSpPr/>
            <p:nvPr/>
          </p:nvSpPr>
          <p:spPr bwMode="auto">
            <a:xfrm>
              <a:off x="25971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779" name="Straight Connector 778"/>
            <p:cNvCxnSpPr/>
            <p:nvPr/>
          </p:nvCxnSpPr>
          <p:spPr bwMode="auto">
            <a:xfrm flipV="1">
              <a:off x="34619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0" name="Straight Connector 779"/>
            <p:cNvCxnSpPr/>
            <p:nvPr/>
          </p:nvCxnSpPr>
          <p:spPr bwMode="auto">
            <a:xfrm flipV="1">
              <a:off x="34250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1" name="Straight Connector 780"/>
            <p:cNvCxnSpPr/>
            <p:nvPr/>
          </p:nvCxnSpPr>
          <p:spPr bwMode="auto">
            <a:xfrm flipH="1">
              <a:off x="31039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2" name="Straight Connector 781"/>
            <p:cNvCxnSpPr/>
            <p:nvPr/>
          </p:nvCxnSpPr>
          <p:spPr bwMode="auto">
            <a:xfrm>
              <a:off x="35853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3" name="Straight Connector 782"/>
            <p:cNvCxnSpPr/>
            <p:nvPr/>
          </p:nvCxnSpPr>
          <p:spPr bwMode="auto">
            <a:xfrm flipH="1" flipV="1">
              <a:off x="38349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4" name="Straight Connector 783"/>
            <p:cNvCxnSpPr/>
            <p:nvPr/>
          </p:nvCxnSpPr>
          <p:spPr bwMode="auto">
            <a:xfrm>
              <a:off x="37581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5" name="Straight Connector 784"/>
            <p:cNvCxnSpPr/>
            <p:nvPr/>
          </p:nvCxnSpPr>
          <p:spPr bwMode="auto">
            <a:xfrm flipH="1" flipV="1">
              <a:off x="39199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6" name="Straight Connector 785"/>
            <p:cNvCxnSpPr/>
            <p:nvPr/>
          </p:nvCxnSpPr>
          <p:spPr bwMode="auto">
            <a:xfrm flipV="1">
              <a:off x="30669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7" name="Straight Connector 786"/>
            <p:cNvCxnSpPr/>
            <p:nvPr/>
          </p:nvCxnSpPr>
          <p:spPr bwMode="auto">
            <a:xfrm flipH="1">
              <a:off x="28694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8" name="Oval 787"/>
            <p:cNvSpPr/>
            <p:nvPr/>
          </p:nvSpPr>
          <p:spPr bwMode="auto">
            <a:xfrm>
              <a:off x="34619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789" name="Straight Connector 788"/>
            <p:cNvCxnSpPr/>
            <p:nvPr/>
          </p:nvCxnSpPr>
          <p:spPr bwMode="auto">
            <a:xfrm flipV="1">
              <a:off x="4412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0" name="Straight Connector 789"/>
            <p:cNvCxnSpPr/>
            <p:nvPr/>
          </p:nvCxnSpPr>
          <p:spPr bwMode="auto">
            <a:xfrm flipV="1">
              <a:off x="4375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1" name="Straight Connector 790"/>
            <p:cNvCxnSpPr/>
            <p:nvPr/>
          </p:nvCxnSpPr>
          <p:spPr bwMode="auto">
            <a:xfrm flipH="1">
              <a:off x="4054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2" name="Straight Connector 791"/>
            <p:cNvCxnSpPr/>
            <p:nvPr/>
          </p:nvCxnSpPr>
          <p:spPr bwMode="auto">
            <a:xfrm>
              <a:off x="4535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3" name="Straight Connector 792"/>
            <p:cNvCxnSpPr/>
            <p:nvPr/>
          </p:nvCxnSpPr>
          <p:spPr bwMode="auto">
            <a:xfrm flipH="1" flipV="1">
              <a:off x="4785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4" name="Straight Connector 793"/>
            <p:cNvCxnSpPr/>
            <p:nvPr/>
          </p:nvCxnSpPr>
          <p:spPr bwMode="auto">
            <a:xfrm>
              <a:off x="4708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5" name="Straight Connector 794"/>
            <p:cNvCxnSpPr/>
            <p:nvPr/>
          </p:nvCxnSpPr>
          <p:spPr bwMode="auto">
            <a:xfrm flipH="1" flipV="1">
              <a:off x="4870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6" name="Straight Connector 795"/>
            <p:cNvCxnSpPr/>
            <p:nvPr/>
          </p:nvCxnSpPr>
          <p:spPr bwMode="auto">
            <a:xfrm flipV="1">
              <a:off x="4017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7" name="Straight Connector 796"/>
            <p:cNvCxnSpPr/>
            <p:nvPr/>
          </p:nvCxnSpPr>
          <p:spPr bwMode="auto">
            <a:xfrm flipH="1">
              <a:off x="3819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8" name="Oval 797"/>
            <p:cNvSpPr/>
            <p:nvPr/>
          </p:nvSpPr>
          <p:spPr bwMode="auto">
            <a:xfrm>
              <a:off x="4412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799" name="Straight Connector 798"/>
            <p:cNvCxnSpPr/>
            <p:nvPr/>
          </p:nvCxnSpPr>
          <p:spPr bwMode="auto">
            <a:xfrm flipV="1">
              <a:off x="53503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0" name="Straight Connector 799"/>
            <p:cNvCxnSpPr/>
            <p:nvPr/>
          </p:nvCxnSpPr>
          <p:spPr bwMode="auto">
            <a:xfrm flipV="1">
              <a:off x="53134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1" name="Straight Connector 800"/>
            <p:cNvCxnSpPr/>
            <p:nvPr/>
          </p:nvCxnSpPr>
          <p:spPr bwMode="auto">
            <a:xfrm flipH="1">
              <a:off x="49923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2" name="Straight Connector 801"/>
            <p:cNvCxnSpPr/>
            <p:nvPr/>
          </p:nvCxnSpPr>
          <p:spPr bwMode="auto">
            <a:xfrm>
              <a:off x="54737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3" name="Straight Connector 802"/>
            <p:cNvCxnSpPr/>
            <p:nvPr/>
          </p:nvCxnSpPr>
          <p:spPr bwMode="auto">
            <a:xfrm flipH="1" flipV="1">
              <a:off x="57233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4" name="Straight Connector 803"/>
            <p:cNvCxnSpPr/>
            <p:nvPr/>
          </p:nvCxnSpPr>
          <p:spPr bwMode="auto">
            <a:xfrm>
              <a:off x="56465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5" name="Straight Connector 804"/>
            <p:cNvCxnSpPr/>
            <p:nvPr/>
          </p:nvCxnSpPr>
          <p:spPr bwMode="auto">
            <a:xfrm flipH="1" flipV="1">
              <a:off x="58083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6" name="Straight Connector 805"/>
            <p:cNvCxnSpPr/>
            <p:nvPr/>
          </p:nvCxnSpPr>
          <p:spPr bwMode="auto">
            <a:xfrm flipV="1">
              <a:off x="49553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7" name="Straight Connector 806"/>
            <p:cNvCxnSpPr/>
            <p:nvPr/>
          </p:nvCxnSpPr>
          <p:spPr bwMode="auto">
            <a:xfrm flipH="1">
              <a:off x="47578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8" name="Oval 807"/>
            <p:cNvSpPr/>
            <p:nvPr/>
          </p:nvSpPr>
          <p:spPr bwMode="auto">
            <a:xfrm>
              <a:off x="53503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09" name="Straight Connector 808"/>
            <p:cNvCxnSpPr/>
            <p:nvPr/>
          </p:nvCxnSpPr>
          <p:spPr bwMode="auto">
            <a:xfrm flipV="1">
              <a:off x="6300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0" name="Straight Connector 809"/>
            <p:cNvCxnSpPr/>
            <p:nvPr/>
          </p:nvCxnSpPr>
          <p:spPr bwMode="auto">
            <a:xfrm flipV="1">
              <a:off x="6263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1" name="Straight Connector 810"/>
            <p:cNvCxnSpPr/>
            <p:nvPr/>
          </p:nvCxnSpPr>
          <p:spPr bwMode="auto">
            <a:xfrm flipH="1">
              <a:off x="5942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2" name="Straight Connector 811"/>
            <p:cNvCxnSpPr/>
            <p:nvPr/>
          </p:nvCxnSpPr>
          <p:spPr bwMode="auto">
            <a:xfrm>
              <a:off x="6424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3" name="Straight Connector 812"/>
            <p:cNvCxnSpPr/>
            <p:nvPr/>
          </p:nvCxnSpPr>
          <p:spPr bwMode="auto">
            <a:xfrm flipH="1" flipV="1">
              <a:off x="6673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4" name="Straight Connector 813"/>
            <p:cNvCxnSpPr/>
            <p:nvPr/>
          </p:nvCxnSpPr>
          <p:spPr bwMode="auto">
            <a:xfrm>
              <a:off x="6596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5" name="Straight Connector 814"/>
            <p:cNvCxnSpPr/>
            <p:nvPr/>
          </p:nvCxnSpPr>
          <p:spPr bwMode="auto">
            <a:xfrm flipH="1" flipV="1">
              <a:off x="6758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6" name="Straight Connector 815"/>
            <p:cNvCxnSpPr/>
            <p:nvPr/>
          </p:nvCxnSpPr>
          <p:spPr bwMode="auto">
            <a:xfrm flipV="1">
              <a:off x="5905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7" name="Straight Connector 816"/>
            <p:cNvCxnSpPr/>
            <p:nvPr/>
          </p:nvCxnSpPr>
          <p:spPr bwMode="auto">
            <a:xfrm flipH="1">
              <a:off x="5708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8" name="Oval 817"/>
            <p:cNvSpPr/>
            <p:nvPr/>
          </p:nvSpPr>
          <p:spPr bwMode="auto">
            <a:xfrm>
              <a:off x="6300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19" name="Straight Connector 818"/>
            <p:cNvCxnSpPr/>
            <p:nvPr/>
          </p:nvCxnSpPr>
          <p:spPr bwMode="auto">
            <a:xfrm flipV="1">
              <a:off x="72387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0" name="Straight Connector 819"/>
            <p:cNvCxnSpPr/>
            <p:nvPr/>
          </p:nvCxnSpPr>
          <p:spPr bwMode="auto">
            <a:xfrm flipV="1">
              <a:off x="72019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1" name="Straight Connector 820"/>
            <p:cNvCxnSpPr/>
            <p:nvPr/>
          </p:nvCxnSpPr>
          <p:spPr bwMode="auto">
            <a:xfrm flipH="1">
              <a:off x="68807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2" name="Straight Connector 821"/>
            <p:cNvCxnSpPr/>
            <p:nvPr/>
          </p:nvCxnSpPr>
          <p:spPr bwMode="auto">
            <a:xfrm>
              <a:off x="73621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3" name="Straight Connector 822"/>
            <p:cNvCxnSpPr/>
            <p:nvPr/>
          </p:nvCxnSpPr>
          <p:spPr bwMode="auto">
            <a:xfrm flipH="1" flipV="1">
              <a:off x="76117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4" name="Straight Connector 823"/>
            <p:cNvCxnSpPr/>
            <p:nvPr/>
          </p:nvCxnSpPr>
          <p:spPr bwMode="auto">
            <a:xfrm>
              <a:off x="75349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5" name="Straight Connector 824"/>
            <p:cNvCxnSpPr/>
            <p:nvPr/>
          </p:nvCxnSpPr>
          <p:spPr bwMode="auto">
            <a:xfrm flipH="1" flipV="1">
              <a:off x="76967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6" name="Straight Connector 825"/>
            <p:cNvCxnSpPr/>
            <p:nvPr/>
          </p:nvCxnSpPr>
          <p:spPr bwMode="auto">
            <a:xfrm flipV="1">
              <a:off x="68437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7" name="Straight Connector 826"/>
            <p:cNvCxnSpPr/>
            <p:nvPr/>
          </p:nvCxnSpPr>
          <p:spPr bwMode="auto">
            <a:xfrm flipH="1">
              <a:off x="66463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8" name="Oval 827"/>
            <p:cNvSpPr/>
            <p:nvPr/>
          </p:nvSpPr>
          <p:spPr bwMode="auto">
            <a:xfrm>
              <a:off x="72387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29" name="Straight Connector 828"/>
            <p:cNvCxnSpPr/>
            <p:nvPr/>
          </p:nvCxnSpPr>
          <p:spPr bwMode="auto">
            <a:xfrm flipV="1">
              <a:off x="81891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0" name="Straight Connector 829"/>
            <p:cNvCxnSpPr/>
            <p:nvPr/>
          </p:nvCxnSpPr>
          <p:spPr bwMode="auto">
            <a:xfrm flipV="1">
              <a:off x="81522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1" name="Straight Connector 830"/>
            <p:cNvCxnSpPr/>
            <p:nvPr/>
          </p:nvCxnSpPr>
          <p:spPr bwMode="auto">
            <a:xfrm flipH="1">
              <a:off x="78311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2" name="Straight Connector 831"/>
            <p:cNvCxnSpPr/>
            <p:nvPr/>
          </p:nvCxnSpPr>
          <p:spPr bwMode="auto">
            <a:xfrm>
              <a:off x="83125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3" name="Straight Connector 832"/>
            <p:cNvCxnSpPr/>
            <p:nvPr/>
          </p:nvCxnSpPr>
          <p:spPr bwMode="auto">
            <a:xfrm flipH="1" flipV="1">
              <a:off x="85621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4" name="Straight Connector 833"/>
            <p:cNvCxnSpPr/>
            <p:nvPr/>
          </p:nvCxnSpPr>
          <p:spPr bwMode="auto">
            <a:xfrm>
              <a:off x="84853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5" name="Straight Connector 834"/>
            <p:cNvCxnSpPr/>
            <p:nvPr/>
          </p:nvCxnSpPr>
          <p:spPr bwMode="auto">
            <a:xfrm flipH="1" flipV="1">
              <a:off x="86471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6" name="Straight Connector 835"/>
            <p:cNvCxnSpPr/>
            <p:nvPr/>
          </p:nvCxnSpPr>
          <p:spPr bwMode="auto">
            <a:xfrm flipV="1">
              <a:off x="77941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7" name="Straight Connector 836"/>
            <p:cNvCxnSpPr/>
            <p:nvPr/>
          </p:nvCxnSpPr>
          <p:spPr bwMode="auto">
            <a:xfrm flipH="1">
              <a:off x="75966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8" name="Oval 837"/>
            <p:cNvSpPr/>
            <p:nvPr/>
          </p:nvSpPr>
          <p:spPr bwMode="auto">
            <a:xfrm>
              <a:off x="81891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39" name="Straight Connector 838"/>
            <p:cNvCxnSpPr/>
            <p:nvPr/>
          </p:nvCxnSpPr>
          <p:spPr bwMode="auto">
            <a:xfrm flipV="1">
              <a:off x="91271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0" name="Straight Connector 839"/>
            <p:cNvCxnSpPr/>
            <p:nvPr/>
          </p:nvCxnSpPr>
          <p:spPr bwMode="auto">
            <a:xfrm flipV="1">
              <a:off x="90903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1" name="Straight Connector 840"/>
            <p:cNvCxnSpPr/>
            <p:nvPr/>
          </p:nvCxnSpPr>
          <p:spPr bwMode="auto">
            <a:xfrm flipH="1">
              <a:off x="87692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2" name="Straight Connector 841"/>
            <p:cNvCxnSpPr/>
            <p:nvPr/>
          </p:nvCxnSpPr>
          <p:spPr bwMode="auto">
            <a:xfrm>
              <a:off x="92506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3" name="Straight Connector 842"/>
            <p:cNvCxnSpPr/>
            <p:nvPr/>
          </p:nvCxnSpPr>
          <p:spPr bwMode="auto">
            <a:xfrm flipH="1" flipV="1">
              <a:off x="95001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4" name="Straight Connector 843"/>
            <p:cNvCxnSpPr/>
            <p:nvPr/>
          </p:nvCxnSpPr>
          <p:spPr bwMode="auto">
            <a:xfrm>
              <a:off x="94234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5" name="Straight Connector 844"/>
            <p:cNvCxnSpPr/>
            <p:nvPr/>
          </p:nvCxnSpPr>
          <p:spPr bwMode="auto">
            <a:xfrm flipH="1" flipV="1">
              <a:off x="95852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6" name="Straight Connector 845"/>
            <p:cNvCxnSpPr/>
            <p:nvPr/>
          </p:nvCxnSpPr>
          <p:spPr bwMode="auto">
            <a:xfrm flipV="1">
              <a:off x="87322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7" name="Straight Connector 846"/>
            <p:cNvCxnSpPr/>
            <p:nvPr/>
          </p:nvCxnSpPr>
          <p:spPr bwMode="auto">
            <a:xfrm flipH="1">
              <a:off x="85347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8" name="Oval 847"/>
            <p:cNvSpPr/>
            <p:nvPr/>
          </p:nvSpPr>
          <p:spPr bwMode="auto">
            <a:xfrm>
              <a:off x="91271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49" name="Straight Connector 848"/>
            <p:cNvCxnSpPr/>
            <p:nvPr/>
          </p:nvCxnSpPr>
          <p:spPr bwMode="auto">
            <a:xfrm flipV="1">
              <a:off x="100775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0" name="Straight Connector 849"/>
            <p:cNvCxnSpPr/>
            <p:nvPr/>
          </p:nvCxnSpPr>
          <p:spPr bwMode="auto">
            <a:xfrm flipV="1">
              <a:off x="100407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1" name="Straight Connector 850"/>
            <p:cNvCxnSpPr/>
            <p:nvPr/>
          </p:nvCxnSpPr>
          <p:spPr bwMode="auto">
            <a:xfrm flipH="1">
              <a:off x="97196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2" name="Straight Connector 851"/>
            <p:cNvCxnSpPr/>
            <p:nvPr/>
          </p:nvCxnSpPr>
          <p:spPr bwMode="auto">
            <a:xfrm>
              <a:off x="102009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3" name="Straight Connector 852"/>
            <p:cNvCxnSpPr/>
            <p:nvPr/>
          </p:nvCxnSpPr>
          <p:spPr bwMode="auto">
            <a:xfrm flipH="1" flipV="1">
              <a:off x="104505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4" name="Straight Connector 853"/>
            <p:cNvCxnSpPr/>
            <p:nvPr/>
          </p:nvCxnSpPr>
          <p:spPr bwMode="auto">
            <a:xfrm>
              <a:off x="103737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5" name="Straight Connector 854"/>
            <p:cNvCxnSpPr/>
            <p:nvPr/>
          </p:nvCxnSpPr>
          <p:spPr bwMode="auto">
            <a:xfrm flipH="1" flipV="1">
              <a:off x="105356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6" name="Straight Connector 855"/>
            <p:cNvCxnSpPr/>
            <p:nvPr/>
          </p:nvCxnSpPr>
          <p:spPr bwMode="auto">
            <a:xfrm flipV="1">
              <a:off x="96825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7" name="Straight Connector 856"/>
            <p:cNvCxnSpPr/>
            <p:nvPr/>
          </p:nvCxnSpPr>
          <p:spPr bwMode="auto">
            <a:xfrm flipH="1">
              <a:off x="94851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8" name="Oval 857"/>
            <p:cNvSpPr/>
            <p:nvPr/>
          </p:nvSpPr>
          <p:spPr bwMode="auto">
            <a:xfrm>
              <a:off x="100775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59" name="Straight Connector 858"/>
            <p:cNvCxnSpPr/>
            <p:nvPr/>
          </p:nvCxnSpPr>
          <p:spPr bwMode="auto">
            <a:xfrm flipV="1">
              <a:off x="110156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0" name="Straight Connector 859"/>
            <p:cNvCxnSpPr/>
            <p:nvPr/>
          </p:nvCxnSpPr>
          <p:spPr bwMode="auto">
            <a:xfrm flipV="1">
              <a:off x="109787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1" name="Straight Connector 860"/>
            <p:cNvCxnSpPr/>
            <p:nvPr/>
          </p:nvCxnSpPr>
          <p:spPr bwMode="auto">
            <a:xfrm flipH="1">
              <a:off x="106576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2" name="Straight Connector 861"/>
            <p:cNvCxnSpPr/>
            <p:nvPr/>
          </p:nvCxnSpPr>
          <p:spPr bwMode="auto">
            <a:xfrm>
              <a:off x="111390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3" name="Straight Connector 862"/>
            <p:cNvCxnSpPr/>
            <p:nvPr/>
          </p:nvCxnSpPr>
          <p:spPr bwMode="auto">
            <a:xfrm flipH="1" flipV="1">
              <a:off x="113886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4" name="Straight Connector 863"/>
            <p:cNvCxnSpPr/>
            <p:nvPr/>
          </p:nvCxnSpPr>
          <p:spPr bwMode="auto">
            <a:xfrm>
              <a:off x="113118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5" name="Straight Connector 864"/>
            <p:cNvCxnSpPr/>
            <p:nvPr/>
          </p:nvCxnSpPr>
          <p:spPr bwMode="auto">
            <a:xfrm flipH="1" flipV="1">
              <a:off x="114736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6" name="Straight Connector 865"/>
            <p:cNvCxnSpPr/>
            <p:nvPr/>
          </p:nvCxnSpPr>
          <p:spPr bwMode="auto">
            <a:xfrm flipV="1">
              <a:off x="106206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7" name="Straight Connector 866"/>
            <p:cNvCxnSpPr/>
            <p:nvPr/>
          </p:nvCxnSpPr>
          <p:spPr bwMode="auto">
            <a:xfrm flipH="1">
              <a:off x="104231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8" name="Oval 867"/>
            <p:cNvSpPr/>
            <p:nvPr/>
          </p:nvSpPr>
          <p:spPr bwMode="auto">
            <a:xfrm>
              <a:off x="110156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69" name="Straight Connector 868"/>
            <p:cNvCxnSpPr/>
            <p:nvPr/>
          </p:nvCxnSpPr>
          <p:spPr bwMode="auto">
            <a:xfrm flipV="1">
              <a:off x="119659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0" name="Straight Connector 869"/>
            <p:cNvCxnSpPr/>
            <p:nvPr/>
          </p:nvCxnSpPr>
          <p:spPr bwMode="auto">
            <a:xfrm flipV="1">
              <a:off x="119291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1" name="Straight Connector 870"/>
            <p:cNvCxnSpPr/>
            <p:nvPr/>
          </p:nvCxnSpPr>
          <p:spPr bwMode="auto">
            <a:xfrm flipH="1">
              <a:off x="116080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2" name="Straight Connector 871"/>
            <p:cNvCxnSpPr/>
            <p:nvPr/>
          </p:nvCxnSpPr>
          <p:spPr bwMode="auto">
            <a:xfrm>
              <a:off x="120894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3" name="Straight Connector 872"/>
            <p:cNvCxnSpPr/>
            <p:nvPr/>
          </p:nvCxnSpPr>
          <p:spPr bwMode="auto">
            <a:xfrm flipH="1" flipV="1">
              <a:off x="123389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4" name="Straight Connector 873"/>
            <p:cNvCxnSpPr/>
            <p:nvPr/>
          </p:nvCxnSpPr>
          <p:spPr bwMode="auto">
            <a:xfrm>
              <a:off x="122622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5" name="Straight Connector 874"/>
            <p:cNvCxnSpPr/>
            <p:nvPr/>
          </p:nvCxnSpPr>
          <p:spPr bwMode="auto">
            <a:xfrm flipH="1" flipV="1">
              <a:off x="124240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6" name="Straight Connector 875"/>
            <p:cNvCxnSpPr/>
            <p:nvPr/>
          </p:nvCxnSpPr>
          <p:spPr bwMode="auto">
            <a:xfrm flipV="1">
              <a:off x="115710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7" name="Straight Connector 876"/>
            <p:cNvCxnSpPr/>
            <p:nvPr/>
          </p:nvCxnSpPr>
          <p:spPr bwMode="auto">
            <a:xfrm flipH="1">
              <a:off x="113735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8" name="Oval 877"/>
            <p:cNvSpPr/>
            <p:nvPr/>
          </p:nvSpPr>
          <p:spPr bwMode="auto">
            <a:xfrm>
              <a:off x="119659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79" name="Straight Connector 878"/>
            <p:cNvCxnSpPr/>
            <p:nvPr/>
          </p:nvCxnSpPr>
          <p:spPr bwMode="auto">
            <a:xfrm flipV="1">
              <a:off x="129040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0" name="Straight Connector 879"/>
            <p:cNvCxnSpPr/>
            <p:nvPr/>
          </p:nvCxnSpPr>
          <p:spPr bwMode="auto">
            <a:xfrm flipV="1">
              <a:off x="128671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1" name="Straight Connector 880"/>
            <p:cNvCxnSpPr/>
            <p:nvPr/>
          </p:nvCxnSpPr>
          <p:spPr bwMode="auto">
            <a:xfrm flipH="1">
              <a:off x="125460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2" name="Straight Connector 881"/>
            <p:cNvCxnSpPr/>
            <p:nvPr/>
          </p:nvCxnSpPr>
          <p:spPr bwMode="auto">
            <a:xfrm>
              <a:off x="130274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3" name="Straight Connector 882"/>
            <p:cNvCxnSpPr/>
            <p:nvPr/>
          </p:nvCxnSpPr>
          <p:spPr bwMode="auto">
            <a:xfrm flipH="1" flipV="1">
              <a:off x="132770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4" name="Straight Connector 883"/>
            <p:cNvCxnSpPr/>
            <p:nvPr/>
          </p:nvCxnSpPr>
          <p:spPr bwMode="auto">
            <a:xfrm>
              <a:off x="132002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5" name="Straight Connector 884"/>
            <p:cNvCxnSpPr/>
            <p:nvPr/>
          </p:nvCxnSpPr>
          <p:spPr bwMode="auto">
            <a:xfrm flipH="1" flipV="1">
              <a:off x="133620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6" name="Straight Connector 885"/>
            <p:cNvCxnSpPr/>
            <p:nvPr/>
          </p:nvCxnSpPr>
          <p:spPr bwMode="auto">
            <a:xfrm flipV="1">
              <a:off x="125090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7" name="Straight Connector 886"/>
            <p:cNvCxnSpPr/>
            <p:nvPr/>
          </p:nvCxnSpPr>
          <p:spPr bwMode="auto">
            <a:xfrm flipH="1">
              <a:off x="123115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8" name="Oval 887"/>
            <p:cNvSpPr/>
            <p:nvPr/>
          </p:nvSpPr>
          <p:spPr bwMode="auto">
            <a:xfrm>
              <a:off x="129040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89" name="Straight Connector 888"/>
            <p:cNvCxnSpPr/>
            <p:nvPr/>
          </p:nvCxnSpPr>
          <p:spPr bwMode="auto">
            <a:xfrm flipV="1">
              <a:off x="13854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0" name="Straight Connector 889"/>
            <p:cNvCxnSpPr/>
            <p:nvPr/>
          </p:nvCxnSpPr>
          <p:spPr bwMode="auto">
            <a:xfrm flipV="1">
              <a:off x="13817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1" name="Straight Connector 890"/>
            <p:cNvCxnSpPr/>
            <p:nvPr/>
          </p:nvCxnSpPr>
          <p:spPr bwMode="auto">
            <a:xfrm flipH="1">
              <a:off x="13496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2" name="Straight Connector 891"/>
            <p:cNvCxnSpPr/>
            <p:nvPr/>
          </p:nvCxnSpPr>
          <p:spPr bwMode="auto">
            <a:xfrm>
              <a:off x="13977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3" name="Straight Connector 892"/>
            <p:cNvCxnSpPr/>
            <p:nvPr/>
          </p:nvCxnSpPr>
          <p:spPr bwMode="auto">
            <a:xfrm flipH="1" flipV="1">
              <a:off x="14227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4" name="Straight Connector 893"/>
            <p:cNvCxnSpPr/>
            <p:nvPr/>
          </p:nvCxnSpPr>
          <p:spPr bwMode="auto">
            <a:xfrm>
              <a:off x="14150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5" name="Straight Connector 894"/>
            <p:cNvCxnSpPr/>
            <p:nvPr/>
          </p:nvCxnSpPr>
          <p:spPr bwMode="auto">
            <a:xfrm flipH="1" flipV="1">
              <a:off x="14312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6" name="Straight Connector 895"/>
            <p:cNvCxnSpPr/>
            <p:nvPr/>
          </p:nvCxnSpPr>
          <p:spPr bwMode="auto">
            <a:xfrm flipV="1">
              <a:off x="13459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7" name="Straight Connector 896"/>
            <p:cNvCxnSpPr/>
            <p:nvPr/>
          </p:nvCxnSpPr>
          <p:spPr bwMode="auto">
            <a:xfrm flipH="1">
              <a:off x="13261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8" name="Oval 897"/>
            <p:cNvSpPr/>
            <p:nvPr/>
          </p:nvSpPr>
          <p:spPr bwMode="auto">
            <a:xfrm>
              <a:off x="13854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899" name="Straight Connector 898"/>
            <p:cNvCxnSpPr/>
            <p:nvPr/>
          </p:nvCxnSpPr>
          <p:spPr bwMode="auto">
            <a:xfrm flipV="1">
              <a:off x="147924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0" name="Straight Connector 899"/>
            <p:cNvCxnSpPr/>
            <p:nvPr/>
          </p:nvCxnSpPr>
          <p:spPr bwMode="auto">
            <a:xfrm flipV="1">
              <a:off x="147555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1" name="Straight Connector 900"/>
            <p:cNvCxnSpPr/>
            <p:nvPr/>
          </p:nvCxnSpPr>
          <p:spPr bwMode="auto">
            <a:xfrm flipH="1">
              <a:off x="144344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2" name="Straight Connector 901"/>
            <p:cNvCxnSpPr/>
            <p:nvPr/>
          </p:nvCxnSpPr>
          <p:spPr bwMode="auto">
            <a:xfrm>
              <a:off x="149158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3" name="Straight Connector 902"/>
            <p:cNvCxnSpPr/>
            <p:nvPr/>
          </p:nvCxnSpPr>
          <p:spPr bwMode="auto">
            <a:xfrm flipH="1" flipV="1">
              <a:off x="151654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4" name="Straight Connector 903"/>
            <p:cNvCxnSpPr/>
            <p:nvPr/>
          </p:nvCxnSpPr>
          <p:spPr bwMode="auto">
            <a:xfrm>
              <a:off x="150886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5" name="Straight Connector 904"/>
            <p:cNvCxnSpPr/>
            <p:nvPr/>
          </p:nvCxnSpPr>
          <p:spPr bwMode="auto">
            <a:xfrm flipH="1" flipV="1">
              <a:off x="152504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6" name="Straight Connector 905"/>
            <p:cNvCxnSpPr/>
            <p:nvPr/>
          </p:nvCxnSpPr>
          <p:spPr bwMode="auto">
            <a:xfrm flipV="1">
              <a:off x="143974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7" name="Straight Connector 906"/>
            <p:cNvCxnSpPr/>
            <p:nvPr/>
          </p:nvCxnSpPr>
          <p:spPr bwMode="auto">
            <a:xfrm flipH="1">
              <a:off x="141999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8" name="Oval 907"/>
            <p:cNvSpPr/>
            <p:nvPr/>
          </p:nvSpPr>
          <p:spPr bwMode="auto">
            <a:xfrm>
              <a:off x="147924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09" name="Straight Connector 908"/>
            <p:cNvCxnSpPr/>
            <p:nvPr/>
          </p:nvCxnSpPr>
          <p:spPr bwMode="auto">
            <a:xfrm flipV="1">
              <a:off x="15742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0" name="Straight Connector 909"/>
            <p:cNvCxnSpPr/>
            <p:nvPr/>
          </p:nvCxnSpPr>
          <p:spPr bwMode="auto">
            <a:xfrm flipV="1">
              <a:off x="15705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1" name="Straight Connector 910"/>
            <p:cNvCxnSpPr/>
            <p:nvPr/>
          </p:nvCxnSpPr>
          <p:spPr bwMode="auto">
            <a:xfrm flipH="1">
              <a:off x="15384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2" name="Straight Connector 911"/>
            <p:cNvCxnSpPr/>
            <p:nvPr/>
          </p:nvCxnSpPr>
          <p:spPr bwMode="auto">
            <a:xfrm>
              <a:off x="15866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3" name="Straight Connector 912"/>
            <p:cNvCxnSpPr/>
            <p:nvPr/>
          </p:nvCxnSpPr>
          <p:spPr bwMode="auto">
            <a:xfrm flipH="1" flipV="1">
              <a:off x="16115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4" name="Straight Connector 913"/>
            <p:cNvCxnSpPr/>
            <p:nvPr/>
          </p:nvCxnSpPr>
          <p:spPr bwMode="auto">
            <a:xfrm>
              <a:off x="16039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5" name="Straight Connector 914"/>
            <p:cNvCxnSpPr/>
            <p:nvPr/>
          </p:nvCxnSpPr>
          <p:spPr bwMode="auto">
            <a:xfrm flipH="1" flipV="1">
              <a:off x="16200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6" name="Straight Connector 915"/>
            <p:cNvCxnSpPr/>
            <p:nvPr/>
          </p:nvCxnSpPr>
          <p:spPr bwMode="auto">
            <a:xfrm flipV="1">
              <a:off x="15347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7" name="Straight Connector 916"/>
            <p:cNvCxnSpPr/>
            <p:nvPr/>
          </p:nvCxnSpPr>
          <p:spPr bwMode="auto">
            <a:xfrm flipH="1">
              <a:off x="15150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8" name="Oval 917"/>
            <p:cNvSpPr/>
            <p:nvPr/>
          </p:nvSpPr>
          <p:spPr bwMode="auto">
            <a:xfrm>
              <a:off x="15742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19" name="Straight Connector 918"/>
            <p:cNvCxnSpPr/>
            <p:nvPr/>
          </p:nvCxnSpPr>
          <p:spPr bwMode="auto">
            <a:xfrm flipV="1">
              <a:off x="166808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0" name="Straight Connector 919"/>
            <p:cNvCxnSpPr/>
            <p:nvPr/>
          </p:nvCxnSpPr>
          <p:spPr bwMode="auto">
            <a:xfrm flipV="1">
              <a:off x="166440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1" name="Straight Connector 920"/>
            <p:cNvCxnSpPr/>
            <p:nvPr/>
          </p:nvCxnSpPr>
          <p:spPr bwMode="auto">
            <a:xfrm flipH="1">
              <a:off x="163229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2" name="Straight Connector 921"/>
            <p:cNvCxnSpPr/>
            <p:nvPr/>
          </p:nvCxnSpPr>
          <p:spPr bwMode="auto">
            <a:xfrm>
              <a:off x="168042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3" name="Straight Connector 922"/>
            <p:cNvCxnSpPr/>
            <p:nvPr/>
          </p:nvCxnSpPr>
          <p:spPr bwMode="auto">
            <a:xfrm flipH="1" flipV="1">
              <a:off x="170538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4" name="Straight Connector 923"/>
            <p:cNvCxnSpPr/>
            <p:nvPr/>
          </p:nvCxnSpPr>
          <p:spPr bwMode="auto">
            <a:xfrm>
              <a:off x="169770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5" name="Straight Connector 924"/>
            <p:cNvCxnSpPr/>
            <p:nvPr/>
          </p:nvCxnSpPr>
          <p:spPr bwMode="auto">
            <a:xfrm flipH="1" flipV="1">
              <a:off x="171389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6" name="Straight Connector 925"/>
            <p:cNvCxnSpPr/>
            <p:nvPr/>
          </p:nvCxnSpPr>
          <p:spPr bwMode="auto">
            <a:xfrm flipV="1">
              <a:off x="162858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7" name="Straight Connector 926"/>
            <p:cNvCxnSpPr/>
            <p:nvPr/>
          </p:nvCxnSpPr>
          <p:spPr bwMode="auto">
            <a:xfrm flipH="1">
              <a:off x="160884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8" name="Oval 927"/>
            <p:cNvSpPr/>
            <p:nvPr/>
          </p:nvSpPr>
          <p:spPr bwMode="auto">
            <a:xfrm>
              <a:off x="166808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29" name="Straight Connector 928"/>
            <p:cNvCxnSpPr/>
            <p:nvPr/>
          </p:nvCxnSpPr>
          <p:spPr bwMode="auto">
            <a:xfrm flipV="1">
              <a:off x="17631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0" name="Straight Connector 929"/>
            <p:cNvCxnSpPr/>
            <p:nvPr/>
          </p:nvCxnSpPr>
          <p:spPr bwMode="auto">
            <a:xfrm flipV="1">
              <a:off x="17594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1" name="Straight Connector 930"/>
            <p:cNvCxnSpPr/>
            <p:nvPr/>
          </p:nvCxnSpPr>
          <p:spPr bwMode="auto">
            <a:xfrm flipH="1">
              <a:off x="17273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2" name="Straight Connector 931"/>
            <p:cNvCxnSpPr/>
            <p:nvPr/>
          </p:nvCxnSpPr>
          <p:spPr bwMode="auto">
            <a:xfrm>
              <a:off x="17754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3" name="Straight Connector 932"/>
            <p:cNvCxnSpPr/>
            <p:nvPr/>
          </p:nvCxnSpPr>
          <p:spPr bwMode="auto">
            <a:xfrm flipH="1" flipV="1">
              <a:off x="18004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4" name="Straight Connector 933"/>
            <p:cNvCxnSpPr/>
            <p:nvPr/>
          </p:nvCxnSpPr>
          <p:spPr bwMode="auto">
            <a:xfrm>
              <a:off x="17927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5" name="Straight Connector 934"/>
            <p:cNvCxnSpPr/>
            <p:nvPr/>
          </p:nvCxnSpPr>
          <p:spPr bwMode="auto">
            <a:xfrm flipH="1" flipV="1">
              <a:off x="18089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6" name="Straight Connector 935"/>
            <p:cNvCxnSpPr/>
            <p:nvPr/>
          </p:nvCxnSpPr>
          <p:spPr bwMode="auto">
            <a:xfrm flipV="1">
              <a:off x="17236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7" name="Straight Connector 936"/>
            <p:cNvCxnSpPr/>
            <p:nvPr/>
          </p:nvCxnSpPr>
          <p:spPr bwMode="auto">
            <a:xfrm flipH="1">
              <a:off x="17038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8" name="Oval 937"/>
            <p:cNvSpPr/>
            <p:nvPr/>
          </p:nvSpPr>
          <p:spPr bwMode="auto">
            <a:xfrm>
              <a:off x="17631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39" name="Straight Connector 938"/>
            <p:cNvCxnSpPr/>
            <p:nvPr/>
          </p:nvCxnSpPr>
          <p:spPr bwMode="auto">
            <a:xfrm flipV="1">
              <a:off x="18569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0" name="Straight Connector 939"/>
            <p:cNvCxnSpPr/>
            <p:nvPr/>
          </p:nvCxnSpPr>
          <p:spPr bwMode="auto">
            <a:xfrm flipV="1">
              <a:off x="18532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1" name="Straight Connector 940"/>
            <p:cNvCxnSpPr/>
            <p:nvPr/>
          </p:nvCxnSpPr>
          <p:spPr bwMode="auto">
            <a:xfrm flipH="1">
              <a:off x="18211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2" name="Straight Connector 941"/>
            <p:cNvCxnSpPr/>
            <p:nvPr/>
          </p:nvCxnSpPr>
          <p:spPr bwMode="auto">
            <a:xfrm>
              <a:off x="18692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3" name="Straight Connector 942"/>
            <p:cNvCxnSpPr/>
            <p:nvPr/>
          </p:nvCxnSpPr>
          <p:spPr bwMode="auto">
            <a:xfrm flipH="1" flipV="1">
              <a:off x="18942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4" name="Straight Connector 943"/>
            <p:cNvCxnSpPr/>
            <p:nvPr/>
          </p:nvCxnSpPr>
          <p:spPr bwMode="auto">
            <a:xfrm>
              <a:off x="18865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5" name="Straight Connector 944"/>
            <p:cNvCxnSpPr/>
            <p:nvPr/>
          </p:nvCxnSpPr>
          <p:spPr bwMode="auto">
            <a:xfrm flipH="1" flipV="1">
              <a:off x="19027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6" name="Straight Connector 945"/>
            <p:cNvCxnSpPr/>
            <p:nvPr/>
          </p:nvCxnSpPr>
          <p:spPr bwMode="auto">
            <a:xfrm flipV="1">
              <a:off x="18174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7" name="Straight Connector 946"/>
            <p:cNvCxnSpPr/>
            <p:nvPr/>
          </p:nvCxnSpPr>
          <p:spPr bwMode="auto">
            <a:xfrm flipH="1">
              <a:off x="17976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8" name="Oval 947"/>
            <p:cNvSpPr/>
            <p:nvPr/>
          </p:nvSpPr>
          <p:spPr bwMode="auto">
            <a:xfrm>
              <a:off x="18569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49" name="Straight Connector 948"/>
            <p:cNvCxnSpPr/>
            <p:nvPr/>
          </p:nvCxnSpPr>
          <p:spPr bwMode="auto">
            <a:xfrm flipV="1">
              <a:off x="19519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0" name="Straight Connector 949"/>
            <p:cNvCxnSpPr/>
            <p:nvPr/>
          </p:nvCxnSpPr>
          <p:spPr bwMode="auto">
            <a:xfrm flipV="1">
              <a:off x="19482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1" name="Straight Connector 950"/>
            <p:cNvCxnSpPr/>
            <p:nvPr/>
          </p:nvCxnSpPr>
          <p:spPr bwMode="auto">
            <a:xfrm flipH="1">
              <a:off x="19161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2" name="Straight Connector 951"/>
            <p:cNvCxnSpPr/>
            <p:nvPr/>
          </p:nvCxnSpPr>
          <p:spPr bwMode="auto">
            <a:xfrm>
              <a:off x="19643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3" name="Straight Connector 952"/>
            <p:cNvCxnSpPr/>
            <p:nvPr/>
          </p:nvCxnSpPr>
          <p:spPr bwMode="auto">
            <a:xfrm flipH="1" flipV="1">
              <a:off x="19892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4" name="Straight Connector 953"/>
            <p:cNvCxnSpPr/>
            <p:nvPr/>
          </p:nvCxnSpPr>
          <p:spPr bwMode="auto">
            <a:xfrm>
              <a:off x="19815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5" name="Straight Connector 954"/>
            <p:cNvCxnSpPr/>
            <p:nvPr/>
          </p:nvCxnSpPr>
          <p:spPr bwMode="auto">
            <a:xfrm flipH="1" flipV="1">
              <a:off x="19977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6" name="Straight Connector 955"/>
            <p:cNvCxnSpPr/>
            <p:nvPr/>
          </p:nvCxnSpPr>
          <p:spPr bwMode="auto">
            <a:xfrm flipV="1">
              <a:off x="19124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7" name="Straight Connector 956"/>
            <p:cNvCxnSpPr/>
            <p:nvPr/>
          </p:nvCxnSpPr>
          <p:spPr bwMode="auto">
            <a:xfrm flipH="1">
              <a:off x="18927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8" name="Oval 957"/>
            <p:cNvSpPr/>
            <p:nvPr/>
          </p:nvSpPr>
          <p:spPr bwMode="auto">
            <a:xfrm>
              <a:off x="19519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59" name="Straight Connector 958"/>
            <p:cNvCxnSpPr/>
            <p:nvPr/>
          </p:nvCxnSpPr>
          <p:spPr bwMode="auto">
            <a:xfrm flipV="1">
              <a:off x="20457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0" name="Straight Connector 959"/>
            <p:cNvCxnSpPr/>
            <p:nvPr/>
          </p:nvCxnSpPr>
          <p:spPr bwMode="auto">
            <a:xfrm flipV="1">
              <a:off x="20420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1" name="Straight Connector 960"/>
            <p:cNvCxnSpPr/>
            <p:nvPr/>
          </p:nvCxnSpPr>
          <p:spPr bwMode="auto">
            <a:xfrm flipH="1">
              <a:off x="20099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2" name="Straight Connector 961"/>
            <p:cNvCxnSpPr/>
            <p:nvPr/>
          </p:nvCxnSpPr>
          <p:spPr bwMode="auto">
            <a:xfrm>
              <a:off x="20581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3" name="Straight Connector 962"/>
            <p:cNvCxnSpPr/>
            <p:nvPr/>
          </p:nvCxnSpPr>
          <p:spPr bwMode="auto">
            <a:xfrm flipH="1" flipV="1">
              <a:off x="20830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4" name="Straight Connector 963"/>
            <p:cNvCxnSpPr/>
            <p:nvPr/>
          </p:nvCxnSpPr>
          <p:spPr bwMode="auto">
            <a:xfrm>
              <a:off x="20753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5" name="Straight Connector 964"/>
            <p:cNvCxnSpPr/>
            <p:nvPr/>
          </p:nvCxnSpPr>
          <p:spPr bwMode="auto">
            <a:xfrm flipH="1" flipV="1">
              <a:off x="20915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6" name="Straight Connector 965"/>
            <p:cNvCxnSpPr/>
            <p:nvPr/>
          </p:nvCxnSpPr>
          <p:spPr bwMode="auto">
            <a:xfrm flipV="1">
              <a:off x="20062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7" name="Straight Connector 966"/>
            <p:cNvCxnSpPr/>
            <p:nvPr/>
          </p:nvCxnSpPr>
          <p:spPr bwMode="auto">
            <a:xfrm flipH="1">
              <a:off x="19865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8" name="Oval 967"/>
            <p:cNvSpPr/>
            <p:nvPr/>
          </p:nvSpPr>
          <p:spPr bwMode="auto">
            <a:xfrm>
              <a:off x="20457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69" name="Straight Connector 968"/>
            <p:cNvCxnSpPr/>
            <p:nvPr/>
          </p:nvCxnSpPr>
          <p:spPr bwMode="auto">
            <a:xfrm flipV="1">
              <a:off x="214080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0" name="Straight Connector 969"/>
            <p:cNvCxnSpPr/>
            <p:nvPr/>
          </p:nvCxnSpPr>
          <p:spPr bwMode="auto">
            <a:xfrm flipV="1">
              <a:off x="213712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1" name="Straight Connector 970"/>
            <p:cNvCxnSpPr/>
            <p:nvPr/>
          </p:nvCxnSpPr>
          <p:spPr bwMode="auto">
            <a:xfrm flipH="1">
              <a:off x="210501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2" name="Straight Connector 971"/>
            <p:cNvCxnSpPr/>
            <p:nvPr/>
          </p:nvCxnSpPr>
          <p:spPr bwMode="auto">
            <a:xfrm>
              <a:off x="215315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3" name="Straight Connector 972"/>
            <p:cNvCxnSpPr/>
            <p:nvPr/>
          </p:nvCxnSpPr>
          <p:spPr bwMode="auto">
            <a:xfrm flipH="1" flipV="1">
              <a:off x="217810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4" name="Straight Connector 973"/>
            <p:cNvCxnSpPr/>
            <p:nvPr/>
          </p:nvCxnSpPr>
          <p:spPr bwMode="auto">
            <a:xfrm>
              <a:off x="217043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5" name="Straight Connector 974"/>
            <p:cNvCxnSpPr/>
            <p:nvPr/>
          </p:nvCxnSpPr>
          <p:spPr bwMode="auto">
            <a:xfrm flipH="1" flipV="1">
              <a:off x="218661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6" name="Straight Connector 975"/>
            <p:cNvCxnSpPr/>
            <p:nvPr/>
          </p:nvCxnSpPr>
          <p:spPr bwMode="auto">
            <a:xfrm flipV="1">
              <a:off x="210131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7" name="Straight Connector 976"/>
            <p:cNvCxnSpPr/>
            <p:nvPr/>
          </p:nvCxnSpPr>
          <p:spPr bwMode="auto">
            <a:xfrm flipH="1">
              <a:off x="208156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8" name="Oval 977"/>
            <p:cNvSpPr/>
            <p:nvPr/>
          </p:nvSpPr>
          <p:spPr bwMode="auto">
            <a:xfrm>
              <a:off x="214080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79" name="Straight Connector 978"/>
            <p:cNvCxnSpPr/>
            <p:nvPr/>
          </p:nvCxnSpPr>
          <p:spPr bwMode="auto">
            <a:xfrm flipV="1">
              <a:off x="223461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0" name="Straight Connector 979"/>
            <p:cNvCxnSpPr/>
            <p:nvPr/>
          </p:nvCxnSpPr>
          <p:spPr bwMode="auto">
            <a:xfrm flipV="1">
              <a:off x="223092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1" name="Straight Connector 980"/>
            <p:cNvCxnSpPr/>
            <p:nvPr/>
          </p:nvCxnSpPr>
          <p:spPr bwMode="auto">
            <a:xfrm flipH="1">
              <a:off x="219881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2" name="Straight Connector 981"/>
            <p:cNvCxnSpPr/>
            <p:nvPr/>
          </p:nvCxnSpPr>
          <p:spPr bwMode="auto">
            <a:xfrm>
              <a:off x="224695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3" name="Straight Connector 982"/>
            <p:cNvCxnSpPr/>
            <p:nvPr/>
          </p:nvCxnSpPr>
          <p:spPr bwMode="auto">
            <a:xfrm flipH="1" flipV="1">
              <a:off x="227191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4" name="Straight Connector 983"/>
            <p:cNvCxnSpPr/>
            <p:nvPr/>
          </p:nvCxnSpPr>
          <p:spPr bwMode="auto">
            <a:xfrm>
              <a:off x="226423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5" name="Straight Connector 984"/>
            <p:cNvCxnSpPr/>
            <p:nvPr/>
          </p:nvCxnSpPr>
          <p:spPr bwMode="auto">
            <a:xfrm flipH="1" flipV="1">
              <a:off x="228041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6" name="Straight Connector 985"/>
            <p:cNvCxnSpPr/>
            <p:nvPr/>
          </p:nvCxnSpPr>
          <p:spPr bwMode="auto">
            <a:xfrm flipV="1">
              <a:off x="219511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7" name="Straight Connector 986"/>
            <p:cNvCxnSpPr/>
            <p:nvPr/>
          </p:nvCxnSpPr>
          <p:spPr bwMode="auto">
            <a:xfrm flipH="1">
              <a:off x="217536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8" name="Oval 987"/>
            <p:cNvSpPr/>
            <p:nvPr/>
          </p:nvSpPr>
          <p:spPr bwMode="auto">
            <a:xfrm>
              <a:off x="223461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89" name="Straight Connector 988"/>
            <p:cNvCxnSpPr/>
            <p:nvPr/>
          </p:nvCxnSpPr>
          <p:spPr bwMode="auto">
            <a:xfrm flipV="1">
              <a:off x="232965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0" name="Straight Connector 989"/>
            <p:cNvCxnSpPr/>
            <p:nvPr/>
          </p:nvCxnSpPr>
          <p:spPr bwMode="auto">
            <a:xfrm flipV="1">
              <a:off x="232596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1" name="Straight Connector 990"/>
            <p:cNvCxnSpPr/>
            <p:nvPr/>
          </p:nvCxnSpPr>
          <p:spPr bwMode="auto">
            <a:xfrm flipH="1">
              <a:off x="229385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2" name="Straight Connector 991"/>
            <p:cNvCxnSpPr/>
            <p:nvPr/>
          </p:nvCxnSpPr>
          <p:spPr bwMode="auto">
            <a:xfrm>
              <a:off x="234199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3" name="Straight Connector 992"/>
            <p:cNvCxnSpPr/>
            <p:nvPr/>
          </p:nvCxnSpPr>
          <p:spPr bwMode="auto">
            <a:xfrm flipH="1" flipV="1">
              <a:off x="236695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4" name="Straight Connector 993"/>
            <p:cNvCxnSpPr/>
            <p:nvPr/>
          </p:nvCxnSpPr>
          <p:spPr bwMode="auto">
            <a:xfrm>
              <a:off x="235927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5" name="Straight Connector 994"/>
            <p:cNvCxnSpPr/>
            <p:nvPr/>
          </p:nvCxnSpPr>
          <p:spPr bwMode="auto">
            <a:xfrm flipH="1" flipV="1">
              <a:off x="237545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6" name="Straight Connector 995"/>
            <p:cNvCxnSpPr/>
            <p:nvPr/>
          </p:nvCxnSpPr>
          <p:spPr bwMode="auto">
            <a:xfrm flipV="1">
              <a:off x="229015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7" name="Straight Connector 996"/>
            <p:cNvCxnSpPr/>
            <p:nvPr/>
          </p:nvCxnSpPr>
          <p:spPr bwMode="auto">
            <a:xfrm flipH="1">
              <a:off x="227040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8" name="Oval 997"/>
            <p:cNvSpPr/>
            <p:nvPr/>
          </p:nvSpPr>
          <p:spPr bwMode="auto">
            <a:xfrm>
              <a:off x="232965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999" name="Straight Connector 998"/>
            <p:cNvCxnSpPr/>
            <p:nvPr/>
          </p:nvCxnSpPr>
          <p:spPr bwMode="auto">
            <a:xfrm flipV="1">
              <a:off x="242345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0" name="Straight Connector 999"/>
            <p:cNvCxnSpPr/>
            <p:nvPr/>
          </p:nvCxnSpPr>
          <p:spPr bwMode="auto">
            <a:xfrm flipV="1">
              <a:off x="241977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1" name="Straight Connector 1000"/>
            <p:cNvCxnSpPr/>
            <p:nvPr/>
          </p:nvCxnSpPr>
          <p:spPr bwMode="auto">
            <a:xfrm flipH="1">
              <a:off x="238765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2" name="Straight Connector 1001"/>
            <p:cNvCxnSpPr/>
            <p:nvPr/>
          </p:nvCxnSpPr>
          <p:spPr bwMode="auto">
            <a:xfrm>
              <a:off x="243579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3" name="Straight Connector 1002"/>
            <p:cNvCxnSpPr/>
            <p:nvPr/>
          </p:nvCxnSpPr>
          <p:spPr bwMode="auto">
            <a:xfrm flipH="1" flipV="1">
              <a:off x="246075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4" name="Straight Connector 1003"/>
            <p:cNvCxnSpPr/>
            <p:nvPr/>
          </p:nvCxnSpPr>
          <p:spPr bwMode="auto">
            <a:xfrm>
              <a:off x="245307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5" name="Straight Connector 1004"/>
            <p:cNvCxnSpPr/>
            <p:nvPr/>
          </p:nvCxnSpPr>
          <p:spPr bwMode="auto">
            <a:xfrm flipH="1" flipV="1">
              <a:off x="246925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6" name="Straight Connector 1005"/>
            <p:cNvCxnSpPr/>
            <p:nvPr/>
          </p:nvCxnSpPr>
          <p:spPr bwMode="auto">
            <a:xfrm flipV="1">
              <a:off x="238395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7" name="Straight Connector 1006"/>
            <p:cNvCxnSpPr/>
            <p:nvPr/>
          </p:nvCxnSpPr>
          <p:spPr bwMode="auto">
            <a:xfrm flipH="1">
              <a:off x="236421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8" name="Oval 1007"/>
            <p:cNvSpPr/>
            <p:nvPr/>
          </p:nvSpPr>
          <p:spPr bwMode="auto">
            <a:xfrm>
              <a:off x="242345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09" name="Straight Connector 1008"/>
            <p:cNvCxnSpPr/>
            <p:nvPr/>
          </p:nvCxnSpPr>
          <p:spPr bwMode="auto">
            <a:xfrm flipV="1">
              <a:off x="25184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0" name="Straight Connector 1009"/>
            <p:cNvCxnSpPr/>
            <p:nvPr/>
          </p:nvCxnSpPr>
          <p:spPr bwMode="auto">
            <a:xfrm flipV="1">
              <a:off x="25148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1" name="Straight Connector 1010"/>
            <p:cNvCxnSpPr/>
            <p:nvPr/>
          </p:nvCxnSpPr>
          <p:spPr bwMode="auto">
            <a:xfrm flipH="1">
              <a:off x="24826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2" name="Straight Connector 1761"/>
            <p:cNvCxnSpPr/>
            <p:nvPr/>
          </p:nvCxnSpPr>
          <p:spPr bwMode="auto">
            <a:xfrm>
              <a:off x="25308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3" name="Straight Connector 1762"/>
            <p:cNvCxnSpPr/>
            <p:nvPr/>
          </p:nvCxnSpPr>
          <p:spPr bwMode="auto">
            <a:xfrm flipH="1" flipV="1">
              <a:off x="25557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4" name="Straight Connector 1763"/>
            <p:cNvCxnSpPr/>
            <p:nvPr/>
          </p:nvCxnSpPr>
          <p:spPr bwMode="auto">
            <a:xfrm>
              <a:off x="25481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5" name="Straight Connector 1764"/>
            <p:cNvCxnSpPr/>
            <p:nvPr/>
          </p:nvCxnSpPr>
          <p:spPr bwMode="auto">
            <a:xfrm flipH="1" flipV="1">
              <a:off x="25642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6" name="Straight Connector 1765"/>
            <p:cNvCxnSpPr/>
            <p:nvPr/>
          </p:nvCxnSpPr>
          <p:spPr bwMode="auto">
            <a:xfrm flipV="1">
              <a:off x="24789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7" name="Straight Connector 1766"/>
            <p:cNvCxnSpPr/>
            <p:nvPr/>
          </p:nvCxnSpPr>
          <p:spPr bwMode="auto">
            <a:xfrm flipH="1">
              <a:off x="24592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8" name="Oval 1767"/>
            <p:cNvSpPr/>
            <p:nvPr/>
          </p:nvSpPr>
          <p:spPr bwMode="auto">
            <a:xfrm>
              <a:off x="25184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9" name="Straight Connector 1768"/>
            <p:cNvCxnSpPr/>
            <p:nvPr/>
          </p:nvCxnSpPr>
          <p:spPr bwMode="auto">
            <a:xfrm flipV="1">
              <a:off x="26122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0" name="Straight Connector 1769"/>
            <p:cNvCxnSpPr/>
            <p:nvPr/>
          </p:nvCxnSpPr>
          <p:spPr bwMode="auto">
            <a:xfrm flipV="1">
              <a:off x="26086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1" name="Straight Connector 1770"/>
            <p:cNvCxnSpPr/>
            <p:nvPr/>
          </p:nvCxnSpPr>
          <p:spPr bwMode="auto">
            <a:xfrm flipH="1">
              <a:off x="25765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2" name="Straight Connector 1771"/>
            <p:cNvCxnSpPr/>
            <p:nvPr/>
          </p:nvCxnSpPr>
          <p:spPr bwMode="auto">
            <a:xfrm>
              <a:off x="26246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3" name="Straight Connector 1772"/>
            <p:cNvCxnSpPr/>
            <p:nvPr/>
          </p:nvCxnSpPr>
          <p:spPr bwMode="auto">
            <a:xfrm flipH="1" flipV="1">
              <a:off x="26495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4" name="Straight Connector 1773"/>
            <p:cNvCxnSpPr/>
            <p:nvPr/>
          </p:nvCxnSpPr>
          <p:spPr bwMode="auto">
            <a:xfrm>
              <a:off x="26419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5" name="Straight Connector 1774"/>
            <p:cNvCxnSpPr/>
            <p:nvPr/>
          </p:nvCxnSpPr>
          <p:spPr bwMode="auto">
            <a:xfrm flipH="1" flipV="1">
              <a:off x="26581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6" name="Straight Connector 1775"/>
            <p:cNvCxnSpPr/>
            <p:nvPr/>
          </p:nvCxnSpPr>
          <p:spPr bwMode="auto">
            <a:xfrm flipV="1">
              <a:off x="25728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7" name="Straight Connector 1776"/>
            <p:cNvCxnSpPr/>
            <p:nvPr/>
          </p:nvCxnSpPr>
          <p:spPr bwMode="auto">
            <a:xfrm flipH="1">
              <a:off x="25530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8" name="Oval 1777"/>
            <p:cNvSpPr/>
            <p:nvPr/>
          </p:nvSpPr>
          <p:spPr bwMode="auto">
            <a:xfrm>
              <a:off x="26122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79" name="Straight Connector 1778"/>
            <p:cNvCxnSpPr/>
            <p:nvPr/>
          </p:nvCxnSpPr>
          <p:spPr bwMode="auto">
            <a:xfrm flipV="1">
              <a:off x="270733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0" name="Straight Connector 1779"/>
            <p:cNvCxnSpPr/>
            <p:nvPr/>
          </p:nvCxnSpPr>
          <p:spPr bwMode="auto">
            <a:xfrm flipV="1">
              <a:off x="270365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1" name="Straight Connector 1780"/>
            <p:cNvCxnSpPr/>
            <p:nvPr/>
          </p:nvCxnSpPr>
          <p:spPr bwMode="auto">
            <a:xfrm flipH="1">
              <a:off x="267154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2" name="Straight Connector 1781"/>
            <p:cNvCxnSpPr/>
            <p:nvPr/>
          </p:nvCxnSpPr>
          <p:spPr bwMode="auto">
            <a:xfrm>
              <a:off x="271967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3" name="Straight Connector 1782"/>
            <p:cNvCxnSpPr/>
            <p:nvPr/>
          </p:nvCxnSpPr>
          <p:spPr bwMode="auto">
            <a:xfrm flipH="1" flipV="1">
              <a:off x="274463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4" name="Straight Connector 1783"/>
            <p:cNvCxnSpPr/>
            <p:nvPr/>
          </p:nvCxnSpPr>
          <p:spPr bwMode="auto">
            <a:xfrm>
              <a:off x="273695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5" name="Straight Connector 1784"/>
            <p:cNvCxnSpPr/>
            <p:nvPr/>
          </p:nvCxnSpPr>
          <p:spPr bwMode="auto">
            <a:xfrm flipH="1" flipV="1">
              <a:off x="275314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6" name="Straight Connector 1785"/>
            <p:cNvCxnSpPr/>
            <p:nvPr/>
          </p:nvCxnSpPr>
          <p:spPr bwMode="auto">
            <a:xfrm flipV="1">
              <a:off x="266783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7" name="Straight Connector 1786"/>
            <p:cNvCxnSpPr/>
            <p:nvPr/>
          </p:nvCxnSpPr>
          <p:spPr bwMode="auto">
            <a:xfrm flipH="1">
              <a:off x="264809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8" name="Oval 1787"/>
            <p:cNvSpPr/>
            <p:nvPr/>
          </p:nvSpPr>
          <p:spPr bwMode="auto">
            <a:xfrm>
              <a:off x="270733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89" name="Straight Connector 1788"/>
            <p:cNvCxnSpPr/>
            <p:nvPr/>
          </p:nvCxnSpPr>
          <p:spPr bwMode="auto">
            <a:xfrm flipV="1">
              <a:off x="28011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0" name="Straight Connector 1789"/>
            <p:cNvCxnSpPr/>
            <p:nvPr/>
          </p:nvCxnSpPr>
          <p:spPr bwMode="auto">
            <a:xfrm flipV="1">
              <a:off x="27974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1" name="Straight Connector 1790"/>
            <p:cNvCxnSpPr/>
            <p:nvPr/>
          </p:nvCxnSpPr>
          <p:spPr bwMode="auto">
            <a:xfrm flipH="1">
              <a:off x="27653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2" name="Straight Connector 1791"/>
            <p:cNvCxnSpPr/>
            <p:nvPr/>
          </p:nvCxnSpPr>
          <p:spPr bwMode="auto">
            <a:xfrm>
              <a:off x="28134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3" name="Straight Connector 1792"/>
            <p:cNvCxnSpPr/>
            <p:nvPr/>
          </p:nvCxnSpPr>
          <p:spPr bwMode="auto">
            <a:xfrm flipH="1" flipV="1">
              <a:off x="28384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4" name="Straight Connector 1793"/>
            <p:cNvCxnSpPr/>
            <p:nvPr/>
          </p:nvCxnSpPr>
          <p:spPr bwMode="auto">
            <a:xfrm>
              <a:off x="28307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5" name="Straight Connector 1794"/>
            <p:cNvCxnSpPr/>
            <p:nvPr/>
          </p:nvCxnSpPr>
          <p:spPr bwMode="auto">
            <a:xfrm flipH="1" flipV="1">
              <a:off x="28469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6" name="Straight Connector 1795"/>
            <p:cNvCxnSpPr/>
            <p:nvPr/>
          </p:nvCxnSpPr>
          <p:spPr bwMode="auto">
            <a:xfrm flipV="1">
              <a:off x="27616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7" name="Straight Connector 1796"/>
            <p:cNvCxnSpPr/>
            <p:nvPr/>
          </p:nvCxnSpPr>
          <p:spPr bwMode="auto">
            <a:xfrm flipH="1">
              <a:off x="27418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8" name="Oval 1797"/>
            <p:cNvSpPr/>
            <p:nvPr/>
          </p:nvSpPr>
          <p:spPr bwMode="auto">
            <a:xfrm>
              <a:off x="28011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99" name="Straight Connector 1798"/>
            <p:cNvCxnSpPr/>
            <p:nvPr/>
          </p:nvCxnSpPr>
          <p:spPr bwMode="auto">
            <a:xfrm flipV="1">
              <a:off x="289617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0" name="Straight Connector 1799"/>
            <p:cNvCxnSpPr/>
            <p:nvPr/>
          </p:nvCxnSpPr>
          <p:spPr bwMode="auto">
            <a:xfrm flipV="1">
              <a:off x="289249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1" name="Straight Connector 1800"/>
            <p:cNvCxnSpPr/>
            <p:nvPr/>
          </p:nvCxnSpPr>
          <p:spPr bwMode="auto">
            <a:xfrm flipH="1">
              <a:off x="286038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2" name="Straight Connector 1801"/>
            <p:cNvCxnSpPr/>
            <p:nvPr/>
          </p:nvCxnSpPr>
          <p:spPr bwMode="auto">
            <a:xfrm>
              <a:off x="290852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3" name="Straight Connector 1802"/>
            <p:cNvCxnSpPr/>
            <p:nvPr/>
          </p:nvCxnSpPr>
          <p:spPr bwMode="auto">
            <a:xfrm flipH="1" flipV="1">
              <a:off x="293347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4" name="Straight Connector 1803"/>
            <p:cNvCxnSpPr/>
            <p:nvPr/>
          </p:nvCxnSpPr>
          <p:spPr bwMode="auto">
            <a:xfrm>
              <a:off x="292580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5" name="Straight Connector 1804"/>
            <p:cNvCxnSpPr/>
            <p:nvPr/>
          </p:nvCxnSpPr>
          <p:spPr bwMode="auto">
            <a:xfrm flipH="1" flipV="1">
              <a:off x="294198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6" name="Straight Connector 1805"/>
            <p:cNvCxnSpPr/>
            <p:nvPr/>
          </p:nvCxnSpPr>
          <p:spPr bwMode="auto">
            <a:xfrm flipV="1">
              <a:off x="285668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7" name="Straight Connector 1806"/>
            <p:cNvCxnSpPr/>
            <p:nvPr/>
          </p:nvCxnSpPr>
          <p:spPr bwMode="auto">
            <a:xfrm flipH="1">
              <a:off x="283693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08" name="Oval 1807"/>
            <p:cNvSpPr/>
            <p:nvPr/>
          </p:nvSpPr>
          <p:spPr bwMode="auto">
            <a:xfrm>
              <a:off x="289617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09" name="Straight Connector 1808"/>
            <p:cNvCxnSpPr/>
            <p:nvPr/>
          </p:nvCxnSpPr>
          <p:spPr bwMode="auto">
            <a:xfrm flipV="1">
              <a:off x="29899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0" name="Straight Connector 1809"/>
            <p:cNvCxnSpPr/>
            <p:nvPr/>
          </p:nvCxnSpPr>
          <p:spPr bwMode="auto">
            <a:xfrm flipV="1">
              <a:off x="29862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1" name="Straight Connector 1810"/>
            <p:cNvCxnSpPr/>
            <p:nvPr/>
          </p:nvCxnSpPr>
          <p:spPr bwMode="auto">
            <a:xfrm flipH="1">
              <a:off x="29541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2" name="Straight Connector 1811"/>
            <p:cNvCxnSpPr/>
            <p:nvPr/>
          </p:nvCxnSpPr>
          <p:spPr bwMode="auto">
            <a:xfrm>
              <a:off x="30023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3" name="Straight Connector 1812"/>
            <p:cNvCxnSpPr/>
            <p:nvPr/>
          </p:nvCxnSpPr>
          <p:spPr bwMode="auto">
            <a:xfrm flipH="1" flipV="1">
              <a:off x="30272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4" name="Straight Connector 1813"/>
            <p:cNvCxnSpPr/>
            <p:nvPr/>
          </p:nvCxnSpPr>
          <p:spPr bwMode="auto">
            <a:xfrm>
              <a:off x="30196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5" name="Straight Connector 1814"/>
            <p:cNvCxnSpPr/>
            <p:nvPr/>
          </p:nvCxnSpPr>
          <p:spPr bwMode="auto">
            <a:xfrm flipH="1" flipV="1">
              <a:off x="30357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6" name="Straight Connector 1815"/>
            <p:cNvCxnSpPr/>
            <p:nvPr/>
          </p:nvCxnSpPr>
          <p:spPr bwMode="auto">
            <a:xfrm flipV="1">
              <a:off x="29504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7" name="Straight Connector 1816"/>
            <p:cNvCxnSpPr/>
            <p:nvPr/>
          </p:nvCxnSpPr>
          <p:spPr bwMode="auto">
            <a:xfrm flipH="1">
              <a:off x="29307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8" name="Oval 1817"/>
            <p:cNvSpPr/>
            <p:nvPr/>
          </p:nvSpPr>
          <p:spPr bwMode="auto">
            <a:xfrm>
              <a:off x="29899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19" name="Straight Connector 1818"/>
            <p:cNvCxnSpPr/>
            <p:nvPr/>
          </p:nvCxnSpPr>
          <p:spPr bwMode="auto">
            <a:xfrm flipV="1">
              <a:off x="308502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0" name="Straight Connector 1819"/>
            <p:cNvCxnSpPr/>
            <p:nvPr/>
          </p:nvCxnSpPr>
          <p:spPr bwMode="auto">
            <a:xfrm flipV="1">
              <a:off x="308133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1" name="Straight Connector 1820"/>
            <p:cNvCxnSpPr/>
            <p:nvPr/>
          </p:nvCxnSpPr>
          <p:spPr bwMode="auto">
            <a:xfrm flipH="1">
              <a:off x="304922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2" name="Straight Connector 1821"/>
            <p:cNvCxnSpPr/>
            <p:nvPr/>
          </p:nvCxnSpPr>
          <p:spPr bwMode="auto">
            <a:xfrm>
              <a:off x="309736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3" name="Straight Connector 1822"/>
            <p:cNvCxnSpPr/>
            <p:nvPr/>
          </p:nvCxnSpPr>
          <p:spPr bwMode="auto">
            <a:xfrm flipH="1" flipV="1">
              <a:off x="312232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4" name="Straight Connector 1823"/>
            <p:cNvCxnSpPr/>
            <p:nvPr/>
          </p:nvCxnSpPr>
          <p:spPr bwMode="auto">
            <a:xfrm>
              <a:off x="311464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5" name="Straight Connector 1824"/>
            <p:cNvCxnSpPr/>
            <p:nvPr/>
          </p:nvCxnSpPr>
          <p:spPr bwMode="auto">
            <a:xfrm flipH="1" flipV="1">
              <a:off x="313082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6" name="Straight Connector 1825"/>
            <p:cNvCxnSpPr/>
            <p:nvPr/>
          </p:nvCxnSpPr>
          <p:spPr bwMode="auto">
            <a:xfrm flipV="1">
              <a:off x="304552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7" name="Straight Connector 1826"/>
            <p:cNvCxnSpPr/>
            <p:nvPr/>
          </p:nvCxnSpPr>
          <p:spPr bwMode="auto">
            <a:xfrm flipH="1">
              <a:off x="302577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8" name="Oval 1827"/>
            <p:cNvSpPr/>
            <p:nvPr/>
          </p:nvSpPr>
          <p:spPr bwMode="auto">
            <a:xfrm>
              <a:off x="308502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29" name="Straight Connector 1828"/>
            <p:cNvCxnSpPr/>
            <p:nvPr/>
          </p:nvCxnSpPr>
          <p:spPr bwMode="auto">
            <a:xfrm flipV="1">
              <a:off x="317882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0" name="Straight Connector 1829"/>
            <p:cNvCxnSpPr/>
            <p:nvPr/>
          </p:nvCxnSpPr>
          <p:spPr bwMode="auto">
            <a:xfrm flipV="1">
              <a:off x="317513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1" name="Straight Connector 1830"/>
            <p:cNvCxnSpPr/>
            <p:nvPr/>
          </p:nvCxnSpPr>
          <p:spPr bwMode="auto">
            <a:xfrm flipH="1">
              <a:off x="314302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2" name="Straight Connector 1831"/>
            <p:cNvCxnSpPr/>
            <p:nvPr/>
          </p:nvCxnSpPr>
          <p:spPr bwMode="auto">
            <a:xfrm>
              <a:off x="319116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3" name="Straight Connector 1832"/>
            <p:cNvCxnSpPr/>
            <p:nvPr/>
          </p:nvCxnSpPr>
          <p:spPr bwMode="auto">
            <a:xfrm flipH="1" flipV="1">
              <a:off x="321612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4" name="Straight Connector 1833"/>
            <p:cNvCxnSpPr/>
            <p:nvPr/>
          </p:nvCxnSpPr>
          <p:spPr bwMode="auto">
            <a:xfrm>
              <a:off x="320844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5" name="Straight Connector 1834"/>
            <p:cNvCxnSpPr/>
            <p:nvPr/>
          </p:nvCxnSpPr>
          <p:spPr bwMode="auto">
            <a:xfrm flipH="1" flipV="1">
              <a:off x="322462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6" name="Straight Connector 1835"/>
            <p:cNvCxnSpPr/>
            <p:nvPr/>
          </p:nvCxnSpPr>
          <p:spPr bwMode="auto">
            <a:xfrm flipV="1">
              <a:off x="313932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7" name="Straight Connector 1836"/>
            <p:cNvCxnSpPr/>
            <p:nvPr/>
          </p:nvCxnSpPr>
          <p:spPr bwMode="auto">
            <a:xfrm flipH="1">
              <a:off x="311957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38" name="Oval 1837"/>
            <p:cNvSpPr/>
            <p:nvPr/>
          </p:nvSpPr>
          <p:spPr bwMode="auto">
            <a:xfrm>
              <a:off x="317882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39" name="Straight Connector 1838"/>
            <p:cNvCxnSpPr/>
            <p:nvPr/>
          </p:nvCxnSpPr>
          <p:spPr bwMode="auto">
            <a:xfrm flipV="1">
              <a:off x="327386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0" name="Straight Connector 1839"/>
            <p:cNvCxnSpPr/>
            <p:nvPr/>
          </p:nvCxnSpPr>
          <p:spPr bwMode="auto">
            <a:xfrm flipV="1">
              <a:off x="327017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1" name="Straight Connector 1840"/>
            <p:cNvCxnSpPr/>
            <p:nvPr/>
          </p:nvCxnSpPr>
          <p:spPr bwMode="auto">
            <a:xfrm flipH="1">
              <a:off x="323806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2" name="Straight Connector 1841"/>
            <p:cNvCxnSpPr/>
            <p:nvPr/>
          </p:nvCxnSpPr>
          <p:spPr bwMode="auto">
            <a:xfrm>
              <a:off x="328620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3" name="Straight Connector 1842"/>
            <p:cNvCxnSpPr/>
            <p:nvPr/>
          </p:nvCxnSpPr>
          <p:spPr bwMode="auto">
            <a:xfrm flipH="1" flipV="1">
              <a:off x="331116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4" name="Straight Connector 1843"/>
            <p:cNvCxnSpPr/>
            <p:nvPr/>
          </p:nvCxnSpPr>
          <p:spPr bwMode="auto">
            <a:xfrm>
              <a:off x="330348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5" name="Straight Connector 1844"/>
            <p:cNvCxnSpPr/>
            <p:nvPr/>
          </p:nvCxnSpPr>
          <p:spPr bwMode="auto">
            <a:xfrm flipH="1" flipV="1">
              <a:off x="331966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6" name="Straight Connector 1845"/>
            <p:cNvCxnSpPr/>
            <p:nvPr/>
          </p:nvCxnSpPr>
          <p:spPr bwMode="auto">
            <a:xfrm flipV="1">
              <a:off x="323436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7" name="Straight Connector 1846"/>
            <p:cNvCxnSpPr/>
            <p:nvPr/>
          </p:nvCxnSpPr>
          <p:spPr bwMode="auto">
            <a:xfrm flipH="1">
              <a:off x="321461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8" name="Oval 1847"/>
            <p:cNvSpPr/>
            <p:nvPr/>
          </p:nvSpPr>
          <p:spPr bwMode="auto">
            <a:xfrm>
              <a:off x="327386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49" name="Straight Connector 1848"/>
            <p:cNvCxnSpPr/>
            <p:nvPr/>
          </p:nvCxnSpPr>
          <p:spPr bwMode="auto">
            <a:xfrm flipV="1">
              <a:off x="337499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0" name="Straight Connector 1849"/>
            <p:cNvCxnSpPr/>
            <p:nvPr/>
          </p:nvCxnSpPr>
          <p:spPr bwMode="auto">
            <a:xfrm flipV="1">
              <a:off x="337131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1" name="Straight Connector 1850"/>
            <p:cNvCxnSpPr/>
            <p:nvPr/>
          </p:nvCxnSpPr>
          <p:spPr bwMode="auto">
            <a:xfrm flipH="1">
              <a:off x="333919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2" name="Straight Connector 1851"/>
            <p:cNvCxnSpPr/>
            <p:nvPr/>
          </p:nvCxnSpPr>
          <p:spPr bwMode="auto">
            <a:xfrm>
              <a:off x="338733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3" name="Straight Connector 1852"/>
            <p:cNvCxnSpPr/>
            <p:nvPr/>
          </p:nvCxnSpPr>
          <p:spPr bwMode="auto">
            <a:xfrm flipH="1" flipV="1">
              <a:off x="341229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4" name="Straight Connector 1853"/>
            <p:cNvCxnSpPr/>
            <p:nvPr/>
          </p:nvCxnSpPr>
          <p:spPr bwMode="auto">
            <a:xfrm>
              <a:off x="340461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5" name="Straight Connector 1854"/>
            <p:cNvCxnSpPr/>
            <p:nvPr/>
          </p:nvCxnSpPr>
          <p:spPr bwMode="auto">
            <a:xfrm flipH="1" flipV="1">
              <a:off x="342079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6" name="Straight Connector 1855"/>
            <p:cNvCxnSpPr/>
            <p:nvPr/>
          </p:nvCxnSpPr>
          <p:spPr bwMode="auto">
            <a:xfrm flipV="1">
              <a:off x="333549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7" name="Straight Connector 1856"/>
            <p:cNvCxnSpPr/>
            <p:nvPr/>
          </p:nvCxnSpPr>
          <p:spPr bwMode="auto">
            <a:xfrm flipH="1">
              <a:off x="331575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8" name="Oval 1857"/>
            <p:cNvSpPr/>
            <p:nvPr/>
          </p:nvSpPr>
          <p:spPr bwMode="auto">
            <a:xfrm>
              <a:off x="337499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59" name="Straight Connector 1858"/>
            <p:cNvCxnSpPr/>
            <p:nvPr/>
          </p:nvCxnSpPr>
          <p:spPr bwMode="auto">
            <a:xfrm flipV="1">
              <a:off x="346147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0" name="Straight Connector 1859"/>
            <p:cNvCxnSpPr/>
            <p:nvPr/>
          </p:nvCxnSpPr>
          <p:spPr bwMode="auto">
            <a:xfrm flipV="1">
              <a:off x="345778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1" name="Straight Connector 1860"/>
            <p:cNvCxnSpPr/>
            <p:nvPr/>
          </p:nvCxnSpPr>
          <p:spPr bwMode="auto">
            <a:xfrm flipH="1">
              <a:off x="342567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2" name="Straight Connector 1861"/>
            <p:cNvCxnSpPr/>
            <p:nvPr/>
          </p:nvCxnSpPr>
          <p:spPr bwMode="auto">
            <a:xfrm>
              <a:off x="347381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3" name="Straight Connector 1862"/>
            <p:cNvCxnSpPr/>
            <p:nvPr/>
          </p:nvCxnSpPr>
          <p:spPr bwMode="auto">
            <a:xfrm flipH="1" flipV="1">
              <a:off x="349877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4" name="Straight Connector 1863"/>
            <p:cNvCxnSpPr/>
            <p:nvPr/>
          </p:nvCxnSpPr>
          <p:spPr bwMode="auto">
            <a:xfrm>
              <a:off x="349109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5" name="Straight Connector 1864"/>
            <p:cNvCxnSpPr/>
            <p:nvPr/>
          </p:nvCxnSpPr>
          <p:spPr bwMode="auto">
            <a:xfrm flipH="1" flipV="1">
              <a:off x="350727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6" name="Straight Connector 1865"/>
            <p:cNvCxnSpPr/>
            <p:nvPr/>
          </p:nvCxnSpPr>
          <p:spPr bwMode="auto">
            <a:xfrm flipV="1">
              <a:off x="342197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7" name="Straight Connector 1866"/>
            <p:cNvCxnSpPr/>
            <p:nvPr/>
          </p:nvCxnSpPr>
          <p:spPr bwMode="auto">
            <a:xfrm flipH="1">
              <a:off x="340222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68" name="Oval 1867"/>
            <p:cNvSpPr/>
            <p:nvPr/>
          </p:nvSpPr>
          <p:spPr bwMode="auto">
            <a:xfrm>
              <a:off x="346147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69" name="Straight Connector 1868"/>
            <p:cNvCxnSpPr/>
            <p:nvPr/>
          </p:nvCxnSpPr>
          <p:spPr bwMode="auto">
            <a:xfrm flipV="1">
              <a:off x="3556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0" name="Straight Connector 1869"/>
            <p:cNvCxnSpPr/>
            <p:nvPr/>
          </p:nvCxnSpPr>
          <p:spPr bwMode="auto">
            <a:xfrm flipV="1">
              <a:off x="3552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1" name="Straight Connector 1870"/>
            <p:cNvCxnSpPr/>
            <p:nvPr/>
          </p:nvCxnSpPr>
          <p:spPr bwMode="auto">
            <a:xfrm flipH="1">
              <a:off x="3520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2" name="Straight Connector 1871"/>
            <p:cNvCxnSpPr/>
            <p:nvPr/>
          </p:nvCxnSpPr>
          <p:spPr bwMode="auto">
            <a:xfrm>
              <a:off x="3568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3" name="Straight Connector 1872"/>
            <p:cNvCxnSpPr/>
            <p:nvPr/>
          </p:nvCxnSpPr>
          <p:spPr bwMode="auto">
            <a:xfrm flipH="1" flipV="1">
              <a:off x="3593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4" name="Straight Connector 1873"/>
            <p:cNvCxnSpPr/>
            <p:nvPr/>
          </p:nvCxnSpPr>
          <p:spPr bwMode="auto">
            <a:xfrm>
              <a:off x="3586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5" name="Straight Connector 1874"/>
            <p:cNvCxnSpPr/>
            <p:nvPr/>
          </p:nvCxnSpPr>
          <p:spPr bwMode="auto">
            <a:xfrm flipH="1" flipV="1">
              <a:off x="3602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6" name="Straight Connector 1875"/>
            <p:cNvCxnSpPr/>
            <p:nvPr/>
          </p:nvCxnSpPr>
          <p:spPr bwMode="auto">
            <a:xfrm flipV="1">
              <a:off x="3517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7" name="Straight Connector 1876"/>
            <p:cNvCxnSpPr/>
            <p:nvPr/>
          </p:nvCxnSpPr>
          <p:spPr bwMode="auto">
            <a:xfrm flipH="1">
              <a:off x="3497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8" name="Oval 1877"/>
            <p:cNvSpPr/>
            <p:nvPr/>
          </p:nvSpPr>
          <p:spPr bwMode="auto">
            <a:xfrm>
              <a:off x="3556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79" name="Straight Connector 1878"/>
            <p:cNvCxnSpPr/>
            <p:nvPr/>
          </p:nvCxnSpPr>
          <p:spPr bwMode="auto">
            <a:xfrm flipV="1">
              <a:off x="365031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0" name="Straight Connector 1879"/>
            <p:cNvCxnSpPr/>
            <p:nvPr/>
          </p:nvCxnSpPr>
          <p:spPr bwMode="auto">
            <a:xfrm flipV="1">
              <a:off x="364662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1" name="Straight Connector 1880"/>
            <p:cNvCxnSpPr/>
            <p:nvPr/>
          </p:nvCxnSpPr>
          <p:spPr bwMode="auto">
            <a:xfrm flipH="1">
              <a:off x="361451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2" name="Straight Connector 1881"/>
            <p:cNvCxnSpPr/>
            <p:nvPr/>
          </p:nvCxnSpPr>
          <p:spPr bwMode="auto">
            <a:xfrm>
              <a:off x="366265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3" name="Straight Connector 1882"/>
            <p:cNvCxnSpPr/>
            <p:nvPr/>
          </p:nvCxnSpPr>
          <p:spPr bwMode="auto">
            <a:xfrm flipH="1" flipV="1">
              <a:off x="368761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4" name="Straight Connector 1883"/>
            <p:cNvCxnSpPr/>
            <p:nvPr/>
          </p:nvCxnSpPr>
          <p:spPr bwMode="auto">
            <a:xfrm>
              <a:off x="367993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5" name="Straight Connector 1884"/>
            <p:cNvCxnSpPr/>
            <p:nvPr/>
          </p:nvCxnSpPr>
          <p:spPr bwMode="auto">
            <a:xfrm flipH="1" flipV="1">
              <a:off x="369611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6" name="Straight Connector 1885"/>
            <p:cNvCxnSpPr/>
            <p:nvPr/>
          </p:nvCxnSpPr>
          <p:spPr bwMode="auto">
            <a:xfrm flipV="1">
              <a:off x="361081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7" name="Straight Connector 1886"/>
            <p:cNvCxnSpPr/>
            <p:nvPr/>
          </p:nvCxnSpPr>
          <p:spPr bwMode="auto">
            <a:xfrm flipH="1">
              <a:off x="359106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88" name="Oval 1887"/>
            <p:cNvSpPr/>
            <p:nvPr/>
          </p:nvSpPr>
          <p:spPr bwMode="auto">
            <a:xfrm>
              <a:off x="365031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89" name="Straight Connector 1888"/>
            <p:cNvCxnSpPr/>
            <p:nvPr/>
          </p:nvCxnSpPr>
          <p:spPr bwMode="auto">
            <a:xfrm flipV="1">
              <a:off x="37453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0" name="Straight Connector 1889"/>
            <p:cNvCxnSpPr/>
            <p:nvPr/>
          </p:nvCxnSpPr>
          <p:spPr bwMode="auto">
            <a:xfrm flipV="1">
              <a:off x="37416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1" name="Straight Connector 1890"/>
            <p:cNvCxnSpPr/>
            <p:nvPr/>
          </p:nvCxnSpPr>
          <p:spPr bwMode="auto">
            <a:xfrm flipH="1">
              <a:off x="37095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2" name="Straight Connector 1891"/>
            <p:cNvCxnSpPr/>
            <p:nvPr/>
          </p:nvCxnSpPr>
          <p:spPr bwMode="auto">
            <a:xfrm>
              <a:off x="37576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3" name="Straight Connector 1892"/>
            <p:cNvCxnSpPr/>
            <p:nvPr/>
          </p:nvCxnSpPr>
          <p:spPr bwMode="auto">
            <a:xfrm flipH="1" flipV="1">
              <a:off x="37826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4" name="Straight Connector 1893"/>
            <p:cNvCxnSpPr/>
            <p:nvPr/>
          </p:nvCxnSpPr>
          <p:spPr bwMode="auto">
            <a:xfrm>
              <a:off x="37749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5" name="Straight Connector 1894"/>
            <p:cNvCxnSpPr/>
            <p:nvPr/>
          </p:nvCxnSpPr>
          <p:spPr bwMode="auto">
            <a:xfrm flipH="1" flipV="1">
              <a:off x="37911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6" name="Straight Connector 1895"/>
            <p:cNvCxnSpPr/>
            <p:nvPr/>
          </p:nvCxnSpPr>
          <p:spPr bwMode="auto">
            <a:xfrm flipV="1">
              <a:off x="37058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7" name="Straight Connector 1896"/>
            <p:cNvCxnSpPr/>
            <p:nvPr/>
          </p:nvCxnSpPr>
          <p:spPr bwMode="auto">
            <a:xfrm flipH="1">
              <a:off x="36861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8" name="Oval 1897"/>
            <p:cNvSpPr/>
            <p:nvPr/>
          </p:nvSpPr>
          <p:spPr bwMode="auto">
            <a:xfrm>
              <a:off x="37453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899" name="Straight Connector 1898"/>
            <p:cNvCxnSpPr/>
            <p:nvPr/>
          </p:nvCxnSpPr>
          <p:spPr bwMode="auto">
            <a:xfrm flipV="1">
              <a:off x="383915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0" name="Straight Connector 1899"/>
            <p:cNvCxnSpPr/>
            <p:nvPr/>
          </p:nvCxnSpPr>
          <p:spPr bwMode="auto">
            <a:xfrm flipV="1">
              <a:off x="383546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1" name="Straight Connector 1900"/>
            <p:cNvCxnSpPr/>
            <p:nvPr/>
          </p:nvCxnSpPr>
          <p:spPr bwMode="auto">
            <a:xfrm flipH="1">
              <a:off x="380335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2" name="Straight Connector 1901"/>
            <p:cNvCxnSpPr/>
            <p:nvPr/>
          </p:nvCxnSpPr>
          <p:spPr bwMode="auto">
            <a:xfrm>
              <a:off x="385149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3" name="Straight Connector 1902"/>
            <p:cNvCxnSpPr/>
            <p:nvPr/>
          </p:nvCxnSpPr>
          <p:spPr bwMode="auto">
            <a:xfrm flipH="1" flipV="1">
              <a:off x="387645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4" name="Straight Connector 1903"/>
            <p:cNvCxnSpPr/>
            <p:nvPr/>
          </p:nvCxnSpPr>
          <p:spPr bwMode="auto">
            <a:xfrm>
              <a:off x="386877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5" name="Straight Connector 1904"/>
            <p:cNvCxnSpPr/>
            <p:nvPr/>
          </p:nvCxnSpPr>
          <p:spPr bwMode="auto">
            <a:xfrm flipH="1" flipV="1">
              <a:off x="388495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6" name="Straight Connector 1905"/>
            <p:cNvCxnSpPr/>
            <p:nvPr/>
          </p:nvCxnSpPr>
          <p:spPr bwMode="auto">
            <a:xfrm flipV="1">
              <a:off x="379965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7" name="Straight Connector 1906"/>
            <p:cNvCxnSpPr/>
            <p:nvPr/>
          </p:nvCxnSpPr>
          <p:spPr bwMode="auto">
            <a:xfrm flipH="1">
              <a:off x="377990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8" name="Oval 1907"/>
            <p:cNvSpPr/>
            <p:nvPr/>
          </p:nvSpPr>
          <p:spPr bwMode="auto">
            <a:xfrm>
              <a:off x="383915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09" name="Straight Connector 1908"/>
            <p:cNvCxnSpPr/>
            <p:nvPr/>
          </p:nvCxnSpPr>
          <p:spPr bwMode="auto">
            <a:xfrm flipV="1">
              <a:off x="39341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0" name="Straight Connector 1909"/>
            <p:cNvCxnSpPr/>
            <p:nvPr/>
          </p:nvCxnSpPr>
          <p:spPr bwMode="auto">
            <a:xfrm flipV="1">
              <a:off x="39305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1" name="Straight Connector 1910"/>
            <p:cNvCxnSpPr/>
            <p:nvPr/>
          </p:nvCxnSpPr>
          <p:spPr bwMode="auto">
            <a:xfrm flipH="1">
              <a:off x="38983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2" name="Straight Connector 1911"/>
            <p:cNvCxnSpPr/>
            <p:nvPr/>
          </p:nvCxnSpPr>
          <p:spPr bwMode="auto">
            <a:xfrm>
              <a:off x="39465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3" name="Straight Connector 1912"/>
            <p:cNvCxnSpPr/>
            <p:nvPr/>
          </p:nvCxnSpPr>
          <p:spPr bwMode="auto">
            <a:xfrm flipH="1" flipV="1">
              <a:off x="39714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4" name="Straight Connector 1913"/>
            <p:cNvCxnSpPr/>
            <p:nvPr/>
          </p:nvCxnSpPr>
          <p:spPr bwMode="auto">
            <a:xfrm>
              <a:off x="39638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5" name="Straight Connector 1914"/>
            <p:cNvCxnSpPr/>
            <p:nvPr/>
          </p:nvCxnSpPr>
          <p:spPr bwMode="auto">
            <a:xfrm flipH="1" flipV="1">
              <a:off x="39799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6" name="Straight Connector 1915"/>
            <p:cNvCxnSpPr/>
            <p:nvPr/>
          </p:nvCxnSpPr>
          <p:spPr bwMode="auto">
            <a:xfrm flipV="1">
              <a:off x="38946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7" name="Straight Connector 1916"/>
            <p:cNvCxnSpPr/>
            <p:nvPr/>
          </p:nvCxnSpPr>
          <p:spPr bwMode="auto">
            <a:xfrm flipH="1">
              <a:off x="38749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8" name="Oval 1917"/>
            <p:cNvSpPr/>
            <p:nvPr/>
          </p:nvSpPr>
          <p:spPr bwMode="auto">
            <a:xfrm>
              <a:off x="39341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19" name="Straight Connector 1918"/>
            <p:cNvCxnSpPr/>
            <p:nvPr/>
          </p:nvCxnSpPr>
          <p:spPr bwMode="auto">
            <a:xfrm flipV="1">
              <a:off x="40279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0" name="Straight Connector 1919"/>
            <p:cNvCxnSpPr/>
            <p:nvPr/>
          </p:nvCxnSpPr>
          <p:spPr bwMode="auto">
            <a:xfrm flipV="1">
              <a:off x="40243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1" name="Straight Connector 1920"/>
            <p:cNvCxnSpPr/>
            <p:nvPr/>
          </p:nvCxnSpPr>
          <p:spPr bwMode="auto">
            <a:xfrm flipH="1">
              <a:off x="39922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2" name="Straight Connector 1921"/>
            <p:cNvCxnSpPr/>
            <p:nvPr/>
          </p:nvCxnSpPr>
          <p:spPr bwMode="auto">
            <a:xfrm>
              <a:off x="40403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3" name="Straight Connector 1922"/>
            <p:cNvCxnSpPr/>
            <p:nvPr/>
          </p:nvCxnSpPr>
          <p:spPr bwMode="auto">
            <a:xfrm flipH="1" flipV="1">
              <a:off x="40652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4" name="Straight Connector 1923"/>
            <p:cNvCxnSpPr/>
            <p:nvPr/>
          </p:nvCxnSpPr>
          <p:spPr bwMode="auto">
            <a:xfrm>
              <a:off x="40576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5" name="Straight Connector 1924"/>
            <p:cNvCxnSpPr/>
            <p:nvPr/>
          </p:nvCxnSpPr>
          <p:spPr bwMode="auto">
            <a:xfrm flipH="1" flipV="1">
              <a:off x="40738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6" name="Straight Connector 1925"/>
            <p:cNvCxnSpPr/>
            <p:nvPr/>
          </p:nvCxnSpPr>
          <p:spPr bwMode="auto">
            <a:xfrm flipV="1">
              <a:off x="39885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7" name="Straight Connector 1926"/>
            <p:cNvCxnSpPr/>
            <p:nvPr/>
          </p:nvCxnSpPr>
          <p:spPr bwMode="auto">
            <a:xfrm flipH="1">
              <a:off x="39687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8" name="Oval 1927"/>
            <p:cNvSpPr/>
            <p:nvPr/>
          </p:nvSpPr>
          <p:spPr bwMode="auto">
            <a:xfrm>
              <a:off x="40279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29" name="Straight Connector 1928"/>
            <p:cNvCxnSpPr/>
            <p:nvPr/>
          </p:nvCxnSpPr>
          <p:spPr bwMode="auto">
            <a:xfrm flipV="1">
              <a:off x="412303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0" name="Straight Connector 1929"/>
            <p:cNvCxnSpPr/>
            <p:nvPr/>
          </p:nvCxnSpPr>
          <p:spPr bwMode="auto">
            <a:xfrm flipV="1">
              <a:off x="411935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1" name="Straight Connector 1930"/>
            <p:cNvCxnSpPr/>
            <p:nvPr/>
          </p:nvCxnSpPr>
          <p:spPr bwMode="auto">
            <a:xfrm flipH="1">
              <a:off x="408723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2" name="Straight Connector 1931"/>
            <p:cNvCxnSpPr/>
            <p:nvPr/>
          </p:nvCxnSpPr>
          <p:spPr bwMode="auto">
            <a:xfrm>
              <a:off x="413537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3" name="Straight Connector 1932"/>
            <p:cNvCxnSpPr/>
            <p:nvPr/>
          </p:nvCxnSpPr>
          <p:spPr bwMode="auto">
            <a:xfrm flipH="1" flipV="1">
              <a:off x="416033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4" name="Straight Connector 1933"/>
            <p:cNvCxnSpPr/>
            <p:nvPr/>
          </p:nvCxnSpPr>
          <p:spPr bwMode="auto">
            <a:xfrm>
              <a:off x="415265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5" name="Straight Connector 1934"/>
            <p:cNvCxnSpPr/>
            <p:nvPr/>
          </p:nvCxnSpPr>
          <p:spPr bwMode="auto">
            <a:xfrm flipH="1" flipV="1">
              <a:off x="416883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6" name="Straight Connector 1935"/>
            <p:cNvCxnSpPr/>
            <p:nvPr/>
          </p:nvCxnSpPr>
          <p:spPr bwMode="auto">
            <a:xfrm flipV="1">
              <a:off x="408353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7" name="Straight Connector 1936"/>
            <p:cNvCxnSpPr/>
            <p:nvPr/>
          </p:nvCxnSpPr>
          <p:spPr bwMode="auto">
            <a:xfrm flipH="1">
              <a:off x="406379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8" name="Oval 1937"/>
            <p:cNvSpPr/>
            <p:nvPr/>
          </p:nvSpPr>
          <p:spPr bwMode="auto">
            <a:xfrm>
              <a:off x="412303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39" name="Straight Connector 1938"/>
            <p:cNvCxnSpPr/>
            <p:nvPr/>
          </p:nvCxnSpPr>
          <p:spPr bwMode="auto">
            <a:xfrm flipV="1">
              <a:off x="421683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0" name="Straight Connector 1939"/>
            <p:cNvCxnSpPr/>
            <p:nvPr/>
          </p:nvCxnSpPr>
          <p:spPr bwMode="auto">
            <a:xfrm flipV="1">
              <a:off x="421315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1" name="Straight Connector 1940"/>
            <p:cNvCxnSpPr/>
            <p:nvPr/>
          </p:nvCxnSpPr>
          <p:spPr bwMode="auto">
            <a:xfrm flipH="1">
              <a:off x="418104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2" name="Straight Connector 1941"/>
            <p:cNvCxnSpPr/>
            <p:nvPr/>
          </p:nvCxnSpPr>
          <p:spPr bwMode="auto">
            <a:xfrm>
              <a:off x="422918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3" name="Straight Connector 1942"/>
            <p:cNvCxnSpPr/>
            <p:nvPr/>
          </p:nvCxnSpPr>
          <p:spPr bwMode="auto">
            <a:xfrm flipH="1" flipV="1">
              <a:off x="425413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4" name="Straight Connector 1943"/>
            <p:cNvCxnSpPr/>
            <p:nvPr/>
          </p:nvCxnSpPr>
          <p:spPr bwMode="auto">
            <a:xfrm>
              <a:off x="424646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5" name="Straight Connector 1944"/>
            <p:cNvCxnSpPr/>
            <p:nvPr/>
          </p:nvCxnSpPr>
          <p:spPr bwMode="auto">
            <a:xfrm flipH="1" flipV="1">
              <a:off x="426264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6" name="Straight Connector 1945"/>
            <p:cNvCxnSpPr/>
            <p:nvPr/>
          </p:nvCxnSpPr>
          <p:spPr bwMode="auto">
            <a:xfrm flipV="1">
              <a:off x="417734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7" name="Straight Connector 1946"/>
            <p:cNvCxnSpPr/>
            <p:nvPr/>
          </p:nvCxnSpPr>
          <p:spPr bwMode="auto">
            <a:xfrm flipH="1">
              <a:off x="415759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8" name="Oval 1947"/>
            <p:cNvSpPr/>
            <p:nvPr/>
          </p:nvSpPr>
          <p:spPr bwMode="auto">
            <a:xfrm>
              <a:off x="421683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49" name="Straight Connector 1948"/>
            <p:cNvCxnSpPr/>
            <p:nvPr/>
          </p:nvCxnSpPr>
          <p:spPr bwMode="auto">
            <a:xfrm flipV="1">
              <a:off x="431187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0" name="Straight Connector 1949"/>
            <p:cNvCxnSpPr/>
            <p:nvPr/>
          </p:nvCxnSpPr>
          <p:spPr bwMode="auto">
            <a:xfrm flipV="1">
              <a:off x="430819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1" name="Straight Connector 1950"/>
            <p:cNvCxnSpPr/>
            <p:nvPr/>
          </p:nvCxnSpPr>
          <p:spPr bwMode="auto">
            <a:xfrm flipH="1">
              <a:off x="427608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2" name="Straight Connector 1951"/>
            <p:cNvCxnSpPr/>
            <p:nvPr/>
          </p:nvCxnSpPr>
          <p:spPr bwMode="auto">
            <a:xfrm>
              <a:off x="432421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3" name="Straight Connector 1952"/>
            <p:cNvCxnSpPr/>
            <p:nvPr/>
          </p:nvCxnSpPr>
          <p:spPr bwMode="auto">
            <a:xfrm flipH="1" flipV="1">
              <a:off x="434917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4" name="Straight Connector 1953"/>
            <p:cNvCxnSpPr/>
            <p:nvPr/>
          </p:nvCxnSpPr>
          <p:spPr bwMode="auto">
            <a:xfrm>
              <a:off x="434149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5" name="Straight Connector 1954"/>
            <p:cNvCxnSpPr/>
            <p:nvPr/>
          </p:nvCxnSpPr>
          <p:spPr bwMode="auto">
            <a:xfrm flipH="1" flipV="1">
              <a:off x="435768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6" name="Straight Connector 1955"/>
            <p:cNvCxnSpPr/>
            <p:nvPr/>
          </p:nvCxnSpPr>
          <p:spPr bwMode="auto">
            <a:xfrm flipV="1">
              <a:off x="427238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7" name="Straight Connector 1956"/>
            <p:cNvCxnSpPr/>
            <p:nvPr/>
          </p:nvCxnSpPr>
          <p:spPr bwMode="auto">
            <a:xfrm flipH="1">
              <a:off x="425263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8" name="Oval 1957"/>
            <p:cNvSpPr/>
            <p:nvPr/>
          </p:nvSpPr>
          <p:spPr bwMode="auto">
            <a:xfrm>
              <a:off x="431187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59" name="Straight Connector 1958"/>
            <p:cNvCxnSpPr/>
            <p:nvPr/>
          </p:nvCxnSpPr>
          <p:spPr bwMode="auto">
            <a:xfrm flipV="1">
              <a:off x="440568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0" name="Straight Connector 1959"/>
            <p:cNvCxnSpPr/>
            <p:nvPr/>
          </p:nvCxnSpPr>
          <p:spPr bwMode="auto">
            <a:xfrm flipV="1">
              <a:off x="440199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1" name="Straight Connector 1960"/>
            <p:cNvCxnSpPr/>
            <p:nvPr/>
          </p:nvCxnSpPr>
          <p:spPr bwMode="auto">
            <a:xfrm flipH="1">
              <a:off x="436988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2" name="Straight Connector 1961"/>
            <p:cNvCxnSpPr/>
            <p:nvPr/>
          </p:nvCxnSpPr>
          <p:spPr bwMode="auto">
            <a:xfrm>
              <a:off x="441802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3" name="Straight Connector 1962"/>
            <p:cNvCxnSpPr/>
            <p:nvPr/>
          </p:nvCxnSpPr>
          <p:spPr bwMode="auto">
            <a:xfrm flipH="1" flipV="1">
              <a:off x="444298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4" name="Straight Connector 1963"/>
            <p:cNvCxnSpPr/>
            <p:nvPr/>
          </p:nvCxnSpPr>
          <p:spPr bwMode="auto">
            <a:xfrm>
              <a:off x="443530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5" name="Straight Connector 1964"/>
            <p:cNvCxnSpPr/>
            <p:nvPr/>
          </p:nvCxnSpPr>
          <p:spPr bwMode="auto">
            <a:xfrm flipH="1" flipV="1">
              <a:off x="445148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6" name="Straight Connector 1965"/>
            <p:cNvCxnSpPr/>
            <p:nvPr/>
          </p:nvCxnSpPr>
          <p:spPr bwMode="auto">
            <a:xfrm flipV="1">
              <a:off x="436618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7" name="Straight Connector 1966"/>
            <p:cNvCxnSpPr/>
            <p:nvPr/>
          </p:nvCxnSpPr>
          <p:spPr bwMode="auto">
            <a:xfrm flipH="1">
              <a:off x="434643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8" name="Oval 1967"/>
            <p:cNvSpPr/>
            <p:nvPr/>
          </p:nvSpPr>
          <p:spPr bwMode="auto">
            <a:xfrm>
              <a:off x="440568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69" name="Straight Connector 1968"/>
            <p:cNvCxnSpPr/>
            <p:nvPr/>
          </p:nvCxnSpPr>
          <p:spPr bwMode="auto">
            <a:xfrm flipV="1">
              <a:off x="45007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0" name="Straight Connector 1969"/>
            <p:cNvCxnSpPr/>
            <p:nvPr/>
          </p:nvCxnSpPr>
          <p:spPr bwMode="auto">
            <a:xfrm flipV="1">
              <a:off x="44970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1" name="Straight Connector 1970"/>
            <p:cNvCxnSpPr/>
            <p:nvPr/>
          </p:nvCxnSpPr>
          <p:spPr bwMode="auto">
            <a:xfrm flipH="1">
              <a:off x="44649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2" name="Straight Connector 1971"/>
            <p:cNvCxnSpPr/>
            <p:nvPr/>
          </p:nvCxnSpPr>
          <p:spPr bwMode="auto">
            <a:xfrm>
              <a:off x="45130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3" name="Straight Connector 1972"/>
            <p:cNvCxnSpPr/>
            <p:nvPr/>
          </p:nvCxnSpPr>
          <p:spPr bwMode="auto">
            <a:xfrm flipH="1" flipV="1">
              <a:off x="45380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4" name="Straight Connector 1973"/>
            <p:cNvCxnSpPr/>
            <p:nvPr/>
          </p:nvCxnSpPr>
          <p:spPr bwMode="auto">
            <a:xfrm>
              <a:off x="45303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5" name="Straight Connector 1974"/>
            <p:cNvCxnSpPr/>
            <p:nvPr/>
          </p:nvCxnSpPr>
          <p:spPr bwMode="auto">
            <a:xfrm flipH="1" flipV="1">
              <a:off x="45465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6" name="Straight Connector 1975"/>
            <p:cNvCxnSpPr/>
            <p:nvPr/>
          </p:nvCxnSpPr>
          <p:spPr bwMode="auto">
            <a:xfrm flipV="1">
              <a:off x="44612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7" name="Straight Connector 1976"/>
            <p:cNvCxnSpPr/>
            <p:nvPr/>
          </p:nvCxnSpPr>
          <p:spPr bwMode="auto">
            <a:xfrm flipH="1">
              <a:off x="44414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78" name="Oval 1977"/>
            <p:cNvSpPr/>
            <p:nvPr/>
          </p:nvSpPr>
          <p:spPr bwMode="auto">
            <a:xfrm>
              <a:off x="45007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79" name="Straight Connector 1978"/>
            <p:cNvCxnSpPr/>
            <p:nvPr/>
          </p:nvCxnSpPr>
          <p:spPr bwMode="auto">
            <a:xfrm flipV="1">
              <a:off x="459452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0" name="Straight Connector 1979"/>
            <p:cNvCxnSpPr/>
            <p:nvPr/>
          </p:nvCxnSpPr>
          <p:spPr bwMode="auto">
            <a:xfrm flipV="1">
              <a:off x="459083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1" name="Straight Connector 1980"/>
            <p:cNvCxnSpPr/>
            <p:nvPr/>
          </p:nvCxnSpPr>
          <p:spPr bwMode="auto">
            <a:xfrm flipH="1">
              <a:off x="455872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2" name="Straight Connector 1981"/>
            <p:cNvCxnSpPr/>
            <p:nvPr/>
          </p:nvCxnSpPr>
          <p:spPr bwMode="auto">
            <a:xfrm>
              <a:off x="460686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3" name="Straight Connector 1982"/>
            <p:cNvCxnSpPr/>
            <p:nvPr/>
          </p:nvCxnSpPr>
          <p:spPr bwMode="auto">
            <a:xfrm flipH="1" flipV="1">
              <a:off x="463182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4" name="Straight Connector 1983"/>
            <p:cNvCxnSpPr/>
            <p:nvPr/>
          </p:nvCxnSpPr>
          <p:spPr bwMode="auto">
            <a:xfrm>
              <a:off x="462414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5" name="Straight Connector 1984"/>
            <p:cNvCxnSpPr/>
            <p:nvPr/>
          </p:nvCxnSpPr>
          <p:spPr bwMode="auto">
            <a:xfrm flipH="1" flipV="1">
              <a:off x="464032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6" name="Straight Connector 1985"/>
            <p:cNvCxnSpPr/>
            <p:nvPr/>
          </p:nvCxnSpPr>
          <p:spPr bwMode="auto">
            <a:xfrm flipV="1">
              <a:off x="455502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7" name="Straight Connector 1986"/>
            <p:cNvCxnSpPr/>
            <p:nvPr/>
          </p:nvCxnSpPr>
          <p:spPr bwMode="auto">
            <a:xfrm flipH="1">
              <a:off x="453527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8" name="Oval 1987"/>
            <p:cNvSpPr/>
            <p:nvPr/>
          </p:nvSpPr>
          <p:spPr bwMode="auto">
            <a:xfrm>
              <a:off x="459452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89" name="Straight Connector 1988"/>
            <p:cNvCxnSpPr/>
            <p:nvPr/>
          </p:nvCxnSpPr>
          <p:spPr bwMode="auto">
            <a:xfrm flipV="1">
              <a:off x="46895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0" name="Straight Connector 1989"/>
            <p:cNvCxnSpPr/>
            <p:nvPr/>
          </p:nvCxnSpPr>
          <p:spPr bwMode="auto">
            <a:xfrm flipV="1">
              <a:off x="46858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1" name="Straight Connector 1990"/>
            <p:cNvCxnSpPr/>
            <p:nvPr/>
          </p:nvCxnSpPr>
          <p:spPr bwMode="auto">
            <a:xfrm flipH="1">
              <a:off x="46537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2" name="Straight Connector 1991"/>
            <p:cNvCxnSpPr/>
            <p:nvPr/>
          </p:nvCxnSpPr>
          <p:spPr bwMode="auto">
            <a:xfrm>
              <a:off x="47019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3" name="Straight Connector 1992"/>
            <p:cNvCxnSpPr/>
            <p:nvPr/>
          </p:nvCxnSpPr>
          <p:spPr bwMode="auto">
            <a:xfrm flipH="1" flipV="1">
              <a:off x="47268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4" name="Straight Connector 1993"/>
            <p:cNvCxnSpPr/>
            <p:nvPr/>
          </p:nvCxnSpPr>
          <p:spPr bwMode="auto">
            <a:xfrm>
              <a:off x="47191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5" name="Straight Connector 1994"/>
            <p:cNvCxnSpPr/>
            <p:nvPr/>
          </p:nvCxnSpPr>
          <p:spPr bwMode="auto">
            <a:xfrm flipH="1" flipV="1">
              <a:off x="47353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6" name="Straight Connector 1995"/>
            <p:cNvCxnSpPr/>
            <p:nvPr/>
          </p:nvCxnSpPr>
          <p:spPr bwMode="auto">
            <a:xfrm flipV="1">
              <a:off x="46500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7" name="Straight Connector 1996"/>
            <p:cNvCxnSpPr/>
            <p:nvPr/>
          </p:nvCxnSpPr>
          <p:spPr bwMode="auto">
            <a:xfrm flipH="1">
              <a:off x="46303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8" name="Oval 1997"/>
            <p:cNvSpPr/>
            <p:nvPr/>
          </p:nvSpPr>
          <p:spPr bwMode="auto">
            <a:xfrm>
              <a:off x="46895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99" name="Straight Connector 1998"/>
            <p:cNvCxnSpPr/>
            <p:nvPr/>
          </p:nvCxnSpPr>
          <p:spPr bwMode="auto">
            <a:xfrm flipV="1">
              <a:off x="478336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0" name="Straight Connector 1999"/>
            <p:cNvCxnSpPr/>
            <p:nvPr/>
          </p:nvCxnSpPr>
          <p:spPr bwMode="auto">
            <a:xfrm flipV="1">
              <a:off x="477968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1" name="Straight Connector 2000"/>
            <p:cNvCxnSpPr/>
            <p:nvPr/>
          </p:nvCxnSpPr>
          <p:spPr bwMode="auto">
            <a:xfrm flipH="1">
              <a:off x="474756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2" name="Straight Connector 2001"/>
            <p:cNvCxnSpPr/>
            <p:nvPr/>
          </p:nvCxnSpPr>
          <p:spPr bwMode="auto">
            <a:xfrm>
              <a:off x="479570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3" name="Straight Connector 2002"/>
            <p:cNvCxnSpPr/>
            <p:nvPr/>
          </p:nvCxnSpPr>
          <p:spPr bwMode="auto">
            <a:xfrm flipH="1" flipV="1">
              <a:off x="482066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4" name="Straight Connector 2003"/>
            <p:cNvCxnSpPr/>
            <p:nvPr/>
          </p:nvCxnSpPr>
          <p:spPr bwMode="auto">
            <a:xfrm>
              <a:off x="481298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5" name="Straight Connector 2004"/>
            <p:cNvCxnSpPr/>
            <p:nvPr/>
          </p:nvCxnSpPr>
          <p:spPr bwMode="auto">
            <a:xfrm flipH="1" flipV="1">
              <a:off x="482916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6" name="Straight Connector 2005"/>
            <p:cNvCxnSpPr/>
            <p:nvPr/>
          </p:nvCxnSpPr>
          <p:spPr bwMode="auto">
            <a:xfrm flipV="1">
              <a:off x="474386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7" name="Straight Connector 2006"/>
            <p:cNvCxnSpPr/>
            <p:nvPr/>
          </p:nvCxnSpPr>
          <p:spPr bwMode="auto">
            <a:xfrm flipH="1">
              <a:off x="472412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08" name="Oval 2007"/>
            <p:cNvSpPr/>
            <p:nvPr/>
          </p:nvSpPr>
          <p:spPr bwMode="auto">
            <a:xfrm>
              <a:off x="478336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09" name="Straight Connector 2008"/>
            <p:cNvCxnSpPr/>
            <p:nvPr/>
          </p:nvCxnSpPr>
          <p:spPr bwMode="auto">
            <a:xfrm flipV="1">
              <a:off x="487840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0" name="Straight Connector 2009"/>
            <p:cNvCxnSpPr/>
            <p:nvPr/>
          </p:nvCxnSpPr>
          <p:spPr bwMode="auto">
            <a:xfrm flipV="1">
              <a:off x="487471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1" name="Straight Connector 2010"/>
            <p:cNvCxnSpPr/>
            <p:nvPr/>
          </p:nvCxnSpPr>
          <p:spPr bwMode="auto">
            <a:xfrm flipH="1">
              <a:off x="484260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2" name="Straight Connector 2011"/>
            <p:cNvCxnSpPr/>
            <p:nvPr/>
          </p:nvCxnSpPr>
          <p:spPr bwMode="auto">
            <a:xfrm>
              <a:off x="489074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3" name="Straight Connector 2012"/>
            <p:cNvCxnSpPr/>
            <p:nvPr/>
          </p:nvCxnSpPr>
          <p:spPr bwMode="auto">
            <a:xfrm flipH="1" flipV="1">
              <a:off x="491570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4" name="Straight Connector 2013"/>
            <p:cNvCxnSpPr/>
            <p:nvPr/>
          </p:nvCxnSpPr>
          <p:spPr bwMode="auto">
            <a:xfrm>
              <a:off x="490802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5" name="Straight Connector 2014"/>
            <p:cNvCxnSpPr/>
            <p:nvPr/>
          </p:nvCxnSpPr>
          <p:spPr bwMode="auto">
            <a:xfrm flipH="1" flipV="1">
              <a:off x="492420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6" name="Straight Connector 2015"/>
            <p:cNvCxnSpPr/>
            <p:nvPr/>
          </p:nvCxnSpPr>
          <p:spPr bwMode="auto">
            <a:xfrm flipV="1">
              <a:off x="483890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7" name="Straight Connector 2016"/>
            <p:cNvCxnSpPr/>
            <p:nvPr/>
          </p:nvCxnSpPr>
          <p:spPr bwMode="auto">
            <a:xfrm flipH="1">
              <a:off x="481915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8" name="Oval 2017"/>
            <p:cNvSpPr/>
            <p:nvPr/>
          </p:nvSpPr>
          <p:spPr bwMode="auto">
            <a:xfrm>
              <a:off x="487840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19" name="Straight Connector 2018"/>
            <p:cNvCxnSpPr/>
            <p:nvPr/>
          </p:nvCxnSpPr>
          <p:spPr bwMode="auto">
            <a:xfrm flipV="1">
              <a:off x="49722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0" name="Straight Connector 2019"/>
            <p:cNvCxnSpPr/>
            <p:nvPr/>
          </p:nvCxnSpPr>
          <p:spPr bwMode="auto">
            <a:xfrm flipV="1">
              <a:off x="49685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1" name="Straight Connector 2020"/>
            <p:cNvCxnSpPr/>
            <p:nvPr/>
          </p:nvCxnSpPr>
          <p:spPr bwMode="auto">
            <a:xfrm flipH="1">
              <a:off x="49364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2" name="Straight Connector 2021"/>
            <p:cNvCxnSpPr/>
            <p:nvPr/>
          </p:nvCxnSpPr>
          <p:spPr bwMode="auto">
            <a:xfrm>
              <a:off x="49845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3" name="Straight Connector 2022"/>
            <p:cNvCxnSpPr/>
            <p:nvPr/>
          </p:nvCxnSpPr>
          <p:spPr bwMode="auto">
            <a:xfrm flipH="1" flipV="1">
              <a:off x="50095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4" name="Straight Connector 2023"/>
            <p:cNvCxnSpPr/>
            <p:nvPr/>
          </p:nvCxnSpPr>
          <p:spPr bwMode="auto">
            <a:xfrm>
              <a:off x="50018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5" name="Straight Connector 2024"/>
            <p:cNvCxnSpPr/>
            <p:nvPr/>
          </p:nvCxnSpPr>
          <p:spPr bwMode="auto">
            <a:xfrm flipH="1" flipV="1">
              <a:off x="50180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6" name="Straight Connector 2025"/>
            <p:cNvCxnSpPr/>
            <p:nvPr/>
          </p:nvCxnSpPr>
          <p:spPr bwMode="auto">
            <a:xfrm flipV="1">
              <a:off x="49327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7" name="Straight Connector 2026"/>
            <p:cNvCxnSpPr/>
            <p:nvPr/>
          </p:nvCxnSpPr>
          <p:spPr bwMode="auto">
            <a:xfrm flipH="1">
              <a:off x="49129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28" name="Oval 2027"/>
            <p:cNvSpPr/>
            <p:nvPr/>
          </p:nvSpPr>
          <p:spPr bwMode="auto">
            <a:xfrm>
              <a:off x="49722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29" name="Straight Connector 2028"/>
            <p:cNvCxnSpPr/>
            <p:nvPr/>
          </p:nvCxnSpPr>
          <p:spPr bwMode="auto">
            <a:xfrm flipV="1">
              <a:off x="506724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0" name="Straight Connector 2029"/>
            <p:cNvCxnSpPr/>
            <p:nvPr/>
          </p:nvCxnSpPr>
          <p:spPr bwMode="auto">
            <a:xfrm flipV="1">
              <a:off x="506356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1" name="Straight Connector 2030"/>
            <p:cNvCxnSpPr/>
            <p:nvPr/>
          </p:nvCxnSpPr>
          <p:spPr bwMode="auto">
            <a:xfrm flipH="1">
              <a:off x="503145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2" name="Straight Connector 2031"/>
            <p:cNvCxnSpPr/>
            <p:nvPr/>
          </p:nvCxnSpPr>
          <p:spPr bwMode="auto">
            <a:xfrm>
              <a:off x="507958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3" name="Straight Connector 2032"/>
            <p:cNvCxnSpPr/>
            <p:nvPr/>
          </p:nvCxnSpPr>
          <p:spPr bwMode="auto">
            <a:xfrm flipH="1" flipV="1">
              <a:off x="510454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4" name="Straight Connector 2033"/>
            <p:cNvCxnSpPr/>
            <p:nvPr/>
          </p:nvCxnSpPr>
          <p:spPr bwMode="auto">
            <a:xfrm>
              <a:off x="509686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5" name="Straight Connector 2034"/>
            <p:cNvCxnSpPr/>
            <p:nvPr/>
          </p:nvCxnSpPr>
          <p:spPr bwMode="auto">
            <a:xfrm flipH="1" flipV="1">
              <a:off x="511305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6" name="Straight Connector 2035"/>
            <p:cNvCxnSpPr/>
            <p:nvPr/>
          </p:nvCxnSpPr>
          <p:spPr bwMode="auto">
            <a:xfrm flipV="1">
              <a:off x="502774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7" name="Straight Connector 2036"/>
            <p:cNvCxnSpPr/>
            <p:nvPr/>
          </p:nvCxnSpPr>
          <p:spPr bwMode="auto">
            <a:xfrm flipH="1">
              <a:off x="500800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38" name="Oval 2037"/>
            <p:cNvSpPr/>
            <p:nvPr/>
          </p:nvSpPr>
          <p:spPr bwMode="auto">
            <a:xfrm>
              <a:off x="506724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39" name="Straight Connector 2038"/>
            <p:cNvCxnSpPr/>
            <p:nvPr/>
          </p:nvCxnSpPr>
          <p:spPr bwMode="auto">
            <a:xfrm flipV="1">
              <a:off x="51610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0" name="Straight Connector 2039"/>
            <p:cNvCxnSpPr/>
            <p:nvPr/>
          </p:nvCxnSpPr>
          <p:spPr bwMode="auto">
            <a:xfrm flipV="1">
              <a:off x="51573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1" name="Straight Connector 2040"/>
            <p:cNvCxnSpPr/>
            <p:nvPr/>
          </p:nvCxnSpPr>
          <p:spPr bwMode="auto">
            <a:xfrm flipH="1">
              <a:off x="51252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2" name="Straight Connector 2041"/>
            <p:cNvCxnSpPr/>
            <p:nvPr/>
          </p:nvCxnSpPr>
          <p:spPr bwMode="auto">
            <a:xfrm>
              <a:off x="51733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3" name="Straight Connector 2042"/>
            <p:cNvCxnSpPr/>
            <p:nvPr/>
          </p:nvCxnSpPr>
          <p:spPr bwMode="auto">
            <a:xfrm flipH="1" flipV="1">
              <a:off x="51983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4" name="Straight Connector 2043"/>
            <p:cNvCxnSpPr/>
            <p:nvPr/>
          </p:nvCxnSpPr>
          <p:spPr bwMode="auto">
            <a:xfrm>
              <a:off x="51906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5" name="Straight Connector 2044"/>
            <p:cNvCxnSpPr/>
            <p:nvPr/>
          </p:nvCxnSpPr>
          <p:spPr bwMode="auto">
            <a:xfrm flipH="1" flipV="1">
              <a:off x="52068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6" name="Straight Connector 2045"/>
            <p:cNvCxnSpPr/>
            <p:nvPr/>
          </p:nvCxnSpPr>
          <p:spPr bwMode="auto">
            <a:xfrm flipV="1">
              <a:off x="51215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7" name="Straight Connector 2046"/>
            <p:cNvCxnSpPr/>
            <p:nvPr/>
          </p:nvCxnSpPr>
          <p:spPr bwMode="auto">
            <a:xfrm flipH="1">
              <a:off x="51018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8" name="Oval 2047"/>
            <p:cNvSpPr/>
            <p:nvPr/>
          </p:nvSpPr>
          <p:spPr bwMode="auto">
            <a:xfrm>
              <a:off x="51610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49" name="Straight Connector 2048"/>
            <p:cNvCxnSpPr/>
            <p:nvPr/>
          </p:nvCxnSpPr>
          <p:spPr bwMode="auto">
            <a:xfrm flipV="1">
              <a:off x="525608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0" name="Straight Connector 2049"/>
            <p:cNvCxnSpPr/>
            <p:nvPr/>
          </p:nvCxnSpPr>
          <p:spPr bwMode="auto">
            <a:xfrm flipV="1">
              <a:off x="525240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1" name="Straight Connector 2050"/>
            <p:cNvCxnSpPr/>
            <p:nvPr/>
          </p:nvCxnSpPr>
          <p:spPr bwMode="auto">
            <a:xfrm flipH="1">
              <a:off x="522029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526843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3" name="Straight Connector 2052"/>
            <p:cNvCxnSpPr/>
            <p:nvPr/>
          </p:nvCxnSpPr>
          <p:spPr bwMode="auto">
            <a:xfrm flipH="1" flipV="1">
              <a:off x="529338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4" name="Straight Connector 2053"/>
            <p:cNvCxnSpPr/>
            <p:nvPr/>
          </p:nvCxnSpPr>
          <p:spPr bwMode="auto">
            <a:xfrm>
              <a:off x="528571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5" name="Straight Connector 2054"/>
            <p:cNvCxnSpPr/>
            <p:nvPr/>
          </p:nvCxnSpPr>
          <p:spPr bwMode="auto">
            <a:xfrm flipH="1" flipV="1">
              <a:off x="530189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6" name="Straight Connector 2055"/>
            <p:cNvCxnSpPr/>
            <p:nvPr/>
          </p:nvCxnSpPr>
          <p:spPr bwMode="auto">
            <a:xfrm flipV="1">
              <a:off x="521659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7" name="Straight Connector 2056"/>
            <p:cNvCxnSpPr/>
            <p:nvPr/>
          </p:nvCxnSpPr>
          <p:spPr bwMode="auto">
            <a:xfrm flipH="1">
              <a:off x="519684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8" name="Oval 2057"/>
            <p:cNvSpPr/>
            <p:nvPr/>
          </p:nvSpPr>
          <p:spPr bwMode="auto">
            <a:xfrm>
              <a:off x="525608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59" name="Straight Connector 2058"/>
            <p:cNvCxnSpPr/>
            <p:nvPr/>
          </p:nvCxnSpPr>
          <p:spPr bwMode="auto">
            <a:xfrm flipV="1">
              <a:off x="534989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" name="Straight Connector 2059"/>
            <p:cNvCxnSpPr/>
            <p:nvPr/>
          </p:nvCxnSpPr>
          <p:spPr bwMode="auto">
            <a:xfrm flipV="1">
              <a:off x="534620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1" name="Straight Connector 2060"/>
            <p:cNvCxnSpPr/>
            <p:nvPr/>
          </p:nvCxnSpPr>
          <p:spPr bwMode="auto">
            <a:xfrm flipH="1">
              <a:off x="531409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2" name="Straight Connector 2061"/>
            <p:cNvCxnSpPr/>
            <p:nvPr/>
          </p:nvCxnSpPr>
          <p:spPr bwMode="auto">
            <a:xfrm>
              <a:off x="536223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3" name="Straight Connector 2062"/>
            <p:cNvCxnSpPr/>
            <p:nvPr/>
          </p:nvCxnSpPr>
          <p:spPr bwMode="auto">
            <a:xfrm flipH="1" flipV="1">
              <a:off x="538719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4" name="Straight Connector 2063"/>
            <p:cNvCxnSpPr/>
            <p:nvPr/>
          </p:nvCxnSpPr>
          <p:spPr bwMode="auto">
            <a:xfrm>
              <a:off x="537951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5" name="Straight Connector 2064"/>
            <p:cNvCxnSpPr/>
            <p:nvPr/>
          </p:nvCxnSpPr>
          <p:spPr bwMode="auto">
            <a:xfrm flipH="1" flipV="1">
              <a:off x="539569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6" name="Straight Connector 2065"/>
            <p:cNvCxnSpPr/>
            <p:nvPr/>
          </p:nvCxnSpPr>
          <p:spPr bwMode="auto">
            <a:xfrm flipV="1">
              <a:off x="531039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7" name="Straight Connector 2066"/>
            <p:cNvCxnSpPr/>
            <p:nvPr/>
          </p:nvCxnSpPr>
          <p:spPr bwMode="auto">
            <a:xfrm flipH="1">
              <a:off x="529064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68" name="Oval 2067"/>
            <p:cNvSpPr/>
            <p:nvPr/>
          </p:nvSpPr>
          <p:spPr bwMode="auto">
            <a:xfrm>
              <a:off x="534989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69" name="Straight Connector 2068"/>
            <p:cNvCxnSpPr/>
            <p:nvPr/>
          </p:nvCxnSpPr>
          <p:spPr bwMode="auto">
            <a:xfrm flipV="1">
              <a:off x="544493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0" name="Straight Connector 2069"/>
            <p:cNvCxnSpPr/>
            <p:nvPr/>
          </p:nvCxnSpPr>
          <p:spPr bwMode="auto">
            <a:xfrm flipV="1">
              <a:off x="544124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1" name="Straight Connector 2070"/>
            <p:cNvCxnSpPr/>
            <p:nvPr/>
          </p:nvCxnSpPr>
          <p:spPr bwMode="auto">
            <a:xfrm flipH="1">
              <a:off x="540913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2" name="Straight Connector 2071"/>
            <p:cNvCxnSpPr/>
            <p:nvPr/>
          </p:nvCxnSpPr>
          <p:spPr bwMode="auto">
            <a:xfrm>
              <a:off x="545727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3" name="Straight Connector 2072"/>
            <p:cNvCxnSpPr/>
            <p:nvPr/>
          </p:nvCxnSpPr>
          <p:spPr bwMode="auto">
            <a:xfrm flipH="1" flipV="1">
              <a:off x="548223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4" name="Straight Connector 2073"/>
            <p:cNvCxnSpPr/>
            <p:nvPr/>
          </p:nvCxnSpPr>
          <p:spPr bwMode="auto">
            <a:xfrm>
              <a:off x="547455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5" name="Straight Connector 2074"/>
            <p:cNvCxnSpPr/>
            <p:nvPr/>
          </p:nvCxnSpPr>
          <p:spPr bwMode="auto">
            <a:xfrm flipH="1" flipV="1">
              <a:off x="549073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6" name="Straight Connector 2075"/>
            <p:cNvCxnSpPr/>
            <p:nvPr/>
          </p:nvCxnSpPr>
          <p:spPr bwMode="auto">
            <a:xfrm flipV="1">
              <a:off x="540543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7" name="Straight Connector 2076"/>
            <p:cNvCxnSpPr/>
            <p:nvPr/>
          </p:nvCxnSpPr>
          <p:spPr bwMode="auto">
            <a:xfrm flipH="1">
              <a:off x="538568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8" name="Oval 2077"/>
            <p:cNvSpPr/>
            <p:nvPr/>
          </p:nvSpPr>
          <p:spPr bwMode="auto">
            <a:xfrm>
              <a:off x="544493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79" name="Straight Connector 2078"/>
            <p:cNvCxnSpPr/>
            <p:nvPr/>
          </p:nvCxnSpPr>
          <p:spPr bwMode="auto">
            <a:xfrm flipV="1">
              <a:off x="553873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0" name="Straight Connector 2079"/>
            <p:cNvCxnSpPr/>
            <p:nvPr/>
          </p:nvCxnSpPr>
          <p:spPr bwMode="auto">
            <a:xfrm flipV="1">
              <a:off x="553504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1" name="Straight Connector 2080"/>
            <p:cNvCxnSpPr/>
            <p:nvPr/>
          </p:nvCxnSpPr>
          <p:spPr bwMode="auto">
            <a:xfrm flipH="1">
              <a:off x="550293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2" name="Straight Connector 2081"/>
            <p:cNvCxnSpPr/>
            <p:nvPr/>
          </p:nvCxnSpPr>
          <p:spPr bwMode="auto">
            <a:xfrm>
              <a:off x="555107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3" name="Straight Connector 2082"/>
            <p:cNvCxnSpPr/>
            <p:nvPr/>
          </p:nvCxnSpPr>
          <p:spPr bwMode="auto">
            <a:xfrm flipH="1" flipV="1">
              <a:off x="557603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4" name="Straight Connector 2083"/>
            <p:cNvCxnSpPr/>
            <p:nvPr/>
          </p:nvCxnSpPr>
          <p:spPr bwMode="auto">
            <a:xfrm>
              <a:off x="556835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5" name="Straight Connector 2084"/>
            <p:cNvCxnSpPr/>
            <p:nvPr/>
          </p:nvCxnSpPr>
          <p:spPr bwMode="auto">
            <a:xfrm flipH="1" flipV="1">
              <a:off x="558453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6" name="Straight Connector 2085"/>
            <p:cNvCxnSpPr/>
            <p:nvPr/>
          </p:nvCxnSpPr>
          <p:spPr bwMode="auto">
            <a:xfrm flipV="1">
              <a:off x="549923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7" name="Straight Connector 2086"/>
            <p:cNvCxnSpPr/>
            <p:nvPr/>
          </p:nvCxnSpPr>
          <p:spPr bwMode="auto">
            <a:xfrm flipH="1">
              <a:off x="547948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88" name="Oval 2087"/>
            <p:cNvSpPr/>
            <p:nvPr/>
          </p:nvSpPr>
          <p:spPr bwMode="auto">
            <a:xfrm>
              <a:off x="553873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89" name="Straight Connector 2088"/>
            <p:cNvCxnSpPr/>
            <p:nvPr/>
          </p:nvCxnSpPr>
          <p:spPr bwMode="auto">
            <a:xfrm flipV="1">
              <a:off x="563377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" name="Straight Connector 2089"/>
            <p:cNvCxnSpPr/>
            <p:nvPr/>
          </p:nvCxnSpPr>
          <p:spPr bwMode="auto">
            <a:xfrm flipV="1">
              <a:off x="563008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1" name="Straight Connector 2090"/>
            <p:cNvCxnSpPr/>
            <p:nvPr/>
          </p:nvCxnSpPr>
          <p:spPr bwMode="auto">
            <a:xfrm flipH="1">
              <a:off x="559797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" name="Straight Connector 2091"/>
            <p:cNvCxnSpPr/>
            <p:nvPr/>
          </p:nvCxnSpPr>
          <p:spPr bwMode="auto">
            <a:xfrm>
              <a:off x="564611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3" name="Straight Connector 2092"/>
            <p:cNvCxnSpPr/>
            <p:nvPr/>
          </p:nvCxnSpPr>
          <p:spPr bwMode="auto">
            <a:xfrm flipH="1" flipV="1">
              <a:off x="567107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4" name="Straight Connector 2093"/>
            <p:cNvCxnSpPr/>
            <p:nvPr/>
          </p:nvCxnSpPr>
          <p:spPr bwMode="auto">
            <a:xfrm>
              <a:off x="566339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5" name="Straight Connector 2094"/>
            <p:cNvCxnSpPr/>
            <p:nvPr/>
          </p:nvCxnSpPr>
          <p:spPr bwMode="auto">
            <a:xfrm flipH="1" flipV="1">
              <a:off x="567957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6" name="Straight Connector 2095"/>
            <p:cNvCxnSpPr/>
            <p:nvPr/>
          </p:nvCxnSpPr>
          <p:spPr bwMode="auto">
            <a:xfrm flipV="1">
              <a:off x="559427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7" name="Straight Connector 2096"/>
            <p:cNvCxnSpPr/>
            <p:nvPr/>
          </p:nvCxnSpPr>
          <p:spPr bwMode="auto">
            <a:xfrm flipH="1">
              <a:off x="557452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98" name="Oval 2097"/>
            <p:cNvSpPr/>
            <p:nvPr/>
          </p:nvSpPr>
          <p:spPr bwMode="auto">
            <a:xfrm>
              <a:off x="563377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099" name="Straight Connector 2098"/>
            <p:cNvCxnSpPr/>
            <p:nvPr/>
          </p:nvCxnSpPr>
          <p:spPr bwMode="auto">
            <a:xfrm flipV="1">
              <a:off x="572757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0" name="Straight Connector 2099"/>
            <p:cNvCxnSpPr/>
            <p:nvPr/>
          </p:nvCxnSpPr>
          <p:spPr bwMode="auto">
            <a:xfrm flipV="1">
              <a:off x="572389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1" name="Straight Connector 2100"/>
            <p:cNvCxnSpPr/>
            <p:nvPr/>
          </p:nvCxnSpPr>
          <p:spPr bwMode="auto">
            <a:xfrm flipH="1">
              <a:off x="569178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2" name="Straight Connector 2101"/>
            <p:cNvCxnSpPr/>
            <p:nvPr/>
          </p:nvCxnSpPr>
          <p:spPr bwMode="auto">
            <a:xfrm>
              <a:off x="573991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3" name="Straight Connector 2102"/>
            <p:cNvCxnSpPr/>
            <p:nvPr/>
          </p:nvCxnSpPr>
          <p:spPr bwMode="auto">
            <a:xfrm flipH="1" flipV="1">
              <a:off x="576487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4" name="Straight Connector 2103"/>
            <p:cNvCxnSpPr/>
            <p:nvPr/>
          </p:nvCxnSpPr>
          <p:spPr bwMode="auto">
            <a:xfrm>
              <a:off x="575719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5" name="Straight Connector 2104"/>
            <p:cNvCxnSpPr/>
            <p:nvPr/>
          </p:nvCxnSpPr>
          <p:spPr bwMode="auto">
            <a:xfrm flipH="1" flipV="1">
              <a:off x="577338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6" name="Straight Connector 2105"/>
            <p:cNvCxnSpPr/>
            <p:nvPr/>
          </p:nvCxnSpPr>
          <p:spPr bwMode="auto">
            <a:xfrm flipV="1">
              <a:off x="568807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7" name="Straight Connector 2106"/>
            <p:cNvCxnSpPr/>
            <p:nvPr/>
          </p:nvCxnSpPr>
          <p:spPr bwMode="auto">
            <a:xfrm flipH="1">
              <a:off x="566833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8" name="Oval 2107"/>
            <p:cNvSpPr/>
            <p:nvPr/>
          </p:nvSpPr>
          <p:spPr bwMode="auto">
            <a:xfrm>
              <a:off x="572757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09" name="Straight Connector 2108"/>
            <p:cNvCxnSpPr/>
            <p:nvPr/>
          </p:nvCxnSpPr>
          <p:spPr bwMode="auto">
            <a:xfrm flipV="1">
              <a:off x="582261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0" name="Straight Connector 2109"/>
            <p:cNvCxnSpPr/>
            <p:nvPr/>
          </p:nvCxnSpPr>
          <p:spPr bwMode="auto">
            <a:xfrm flipV="1">
              <a:off x="581893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1" name="Straight Connector 2110"/>
            <p:cNvCxnSpPr/>
            <p:nvPr/>
          </p:nvCxnSpPr>
          <p:spPr bwMode="auto">
            <a:xfrm flipH="1">
              <a:off x="578681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2" name="Straight Connector 2111"/>
            <p:cNvCxnSpPr/>
            <p:nvPr/>
          </p:nvCxnSpPr>
          <p:spPr bwMode="auto">
            <a:xfrm>
              <a:off x="583495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3" name="Straight Connector 2112"/>
            <p:cNvCxnSpPr/>
            <p:nvPr/>
          </p:nvCxnSpPr>
          <p:spPr bwMode="auto">
            <a:xfrm flipH="1" flipV="1">
              <a:off x="585991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4" name="Straight Connector 2113"/>
            <p:cNvCxnSpPr/>
            <p:nvPr/>
          </p:nvCxnSpPr>
          <p:spPr bwMode="auto">
            <a:xfrm>
              <a:off x="585223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5" name="Straight Connector 2114"/>
            <p:cNvCxnSpPr/>
            <p:nvPr/>
          </p:nvCxnSpPr>
          <p:spPr bwMode="auto">
            <a:xfrm flipH="1" flipV="1">
              <a:off x="586841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6" name="Straight Connector 2115"/>
            <p:cNvCxnSpPr/>
            <p:nvPr/>
          </p:nvCxnSpPr>
          <p:spPr bwMode="auto">
            <a:xfrm flipV="1">
              <a:off x="578311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7" name="Straight Connector 2116"/>
            <p:cNvCxnSpPr/>
            <p:nvPr/>
          </p:nvCxnSpPr>
          <p:spPr bwMode="auto">
            <a:xfrm flipH="1">
              <a:off x="576337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8" name="Oval 2117"/>
            <p:cNvSpPr/>
            <p:nvPr/>
          </p:nvSpPr>
          <p:spPr bwMode="auto">
            <a:xfrm>
              <a:off x="582261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19" name="Straight Connector 2118"/>
            <p:cNvCxnSpPr/>
            <p:nvPr/>
          </p:nvCxnSpPr>
          <p:spPr bwMode="auto">
            <a:xfrm flipV="1">
              <a:off x="59164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0" name="Straight Connector 2119"/>
            <p:cNvCxnSpPr/>
            <p:nvPr/>
          </p:nvCxnSpPr>
          <p:spPr bwMode="auto">
            <a:xfrm flipV="1">
              <a:off x="59127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1" name="Straight Connector 2120"/>
            <p:cNvCxnSpPr/>
            <p:nvPr/>
          </p:nvCxnSpPr>
          <p:spPr bwMode="auto">
            <a:xfrm flipH="1">
              <a:off x="58806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2" name="Straight Connector 2121"/>
            <p:cNvCxnSpPr/>
            <p:nvPr/>
          </p:nvCxnSpPr>
          <p:spPr bwMode="auto">
            <a:xfrm>
              <a:off x="59287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3" name="Straight Connector 2122"/>
            <p:cNvCxnSpPr/>
            <p:nvPr/>
          </p:nvCxnSpPr>
          <p:spPr bwMode="auto">
            <a:xfrm flipH="1" flipV="1">
              <a:off x="59537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4" name="Straight Connector 2123"/>
            <p:cNvCxnSpPr/>
            <p:nvPr/>
          </p:nvCxnSpPr>
          <p:spPr bwMode="auto">
            <a:xfrm>
              <a:off x="59460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5" name="Straight Connector 2124"/>
            <p:cNvCxnSpPr/>
            <p:nvPr/>
          </p:nvCxnSpPr>
          <p:spPr bwMode="auto">
            <a:xfrm flipH="1" flipV="1">
              <a:off x="59622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6" name="Straight Connector 2125"/>
            <p:cNvCxnSpPr/>
            <p:nvPr/>
          </p:nvCxnSpPr>
          <p:spPr bwMode="auto">
            <a:xfrm flipV="1">
              <a:off x="58769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7" name="Straight Connector 2126"/>
            <p:cNvCxnSpPr/>
            <p:nvPr/>
          </p:nvCxnSpPr>
          <p:spPr bwMode="auto">
            <a:xfrm flipH="1">
              <a:off x="58571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8" name="Oval 2127"/>
            <p:cNvSpPr/>
            <p:nvPr/>
          </p:nvSpPr>
          <p:spPr bwMode="auto">
            <a:xfrm>
              <a:off x="59164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29" name="Straight Connector 2128"/>
            <p:cNvCxnSpPr/>
            <p:nvPr/>
          </p:nvCxnSpPr>
          <p:spPr bwMode="auto">
            <a:xfrm flipV="1">
              <a:off x="601145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0" name="Straight Connector 2129"/>
            <p:cNvCxnSpPr/>
            <p:nvPr/>
          </p:nvCxnSpPr>
          <p:spPr bwMode="auto">
            <a:xfrm flipV="1">
              <a:off x="600777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1" name="Straight Connector 2130"/>
            <p:cNvCxnSpPr/>
            <p:nvPr/>
          </p:nvCxnSpPr>
          <p:spPr bwMode="auto">
            <a:xfrm flipH="1">
              <a:off x="597566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2" name="Straight Connector 2131"/>
            <p:cNvCxnSpPr/>
            <p:nvPr/>
          </p:nvCxnSpPr>
          <p:spPr bwMode="auto">
            <a:xfrm>
              <a:off x="602379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3" name="Straight Connector 2132"/>
            <p:cNvCxnSpPr/>
            <p:nvPr/>
          </p:nvCxnSpPr>
          <p:spPr bwMode="auto">
            <a:xfrm flipH="1" flipV="1">
              <a:off x="604875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4" name="Straight Connector 2133"/>
            <p:cNvCxnSpPr/>
            <p:nvPr/>
          </p:nvCxnSpPr>
          <p:spPr bwMode="auto">
            <a:xfrm>
              <a:off x="604107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5" name="Straight Connector 2134"/>
            <p:cNvCxnSpPr/>
            <p:nvPr/>
          </p:nvCxnSpPr>
          <p:spPr bwMode="auto">
            <a:xfrm flipH="1" flipV="1">
              <a:off x="605726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6" name="Straight Connector 2135"/>
            <p:cNvCxnSpPr/>
            <p:nvPr/>
          </p:nvCxnSpPr>
          <p:spPr bwMode="auto">
            <a:xfrm flipV="1">
              <a:off x="597196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7" name="Straight Connector 2136"/>
            <p:cNvCxnSpPr/>
            <p:nvPr/>
          </p:nvCxnSpPr>
          <p:spPr bwMode="auto">
            <a:xfrm flipH="1">
              <a:off x="595221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8" name="Oval 2137"/>
            <p:cNvSpPr/>
            <p:nvPr/>
          </p:nvSpPr>
          <p:spPr bwMode="auto">
            <a:xfrm>
              <a:off x="601145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39" name="Straight Connector 2138"/>
            <p:cNvCxnSpPr/>
            <p:nvPr/>
          </p:nvCxnSpPr>
          <p:spPr bwMode="auto">
            <a:xfrm flipV="1">
              <a:off x="61052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0" name="Straight Connector 2139"/>
            <p:cNvCxnSpPr/>
            <p:nvPr/>
          </p:nvCxnSpPr>
          <p:spPr bwMode="auto">
            <a:xfrm flipV="1">
              <a:off x="61015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1" name="Straight Connector 2140"/>
            <p:cNvCxnSpPr/>
            <p:nvPr/>
          </p:nvCxnSpPr>
          <p:spPr bwMode="auto">
            <a:xfrm flipH="1">
              <a:off x="60694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2" name="Straight Connector 2141"/>
            <p:cNvCxnSpPr/>
            <p:nvPr/>
          </p:nvCxnSpPr>
          <p:spPr bwMode="auto">
            <a:xfrm>
              <a:off x="61176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3" name="Straight Connector 2142"/>
            <p:cNvCxnSpPr/>
            <p:nvPr/>
          </p:nvCxnSpPr>
          <p:spPr bwMode="auto">
            <a:xfrm flipH="1" flipV="1">
              <a:off x="61425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4" name="Straight Connector 2143"/>
            <p:cNvCxnSpPr/>
            <p:nvPr/>
          </p:nvCxnSpPr>
          <p:spPr bwMode="auto">
            <a:xfrm>
              <a:off x="61348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5" name="Straight Connector 2144"/>
            <p:cNvCxnSpPr/>
            <p:nvPr/>
          </p:nvCxnSpPr>
          <p:spPr bwMode="auto">
            <a:xfrm flipH="1" flipV="1">
              <a:off x="61510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6" name="Straight Connector 2145"/>
            <p:cNvCxnSpPr/>
            <p:nvPr/>
          </p:nvCxnSpPr>
          <p:spPr bwMode="auto">
            <a:xfrm flipV="1">
              <a:off x="60657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7" name="Straight Connector 2146"/>
            <p:cNvCxnSpPr/>
            <p:nvPr/>
          </p:nvCxnSpPr>
          <p:spPr bwMode="auto">
            <a:xfrm flipH="1">
              <a:off x="60460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48" name="Oval 2147"/>
            <p:cNvSpPr/>
            <p:nvPr/>
          </p:nvSpPr>
          <p:spPr bwMode="auto">
            <a:xfrm>
              <a:off x="61052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49" name="Straight Connector 2148"/>
            <p:cNvCxnSpPr/>
            <p:nvPr/>
          </p:nvCxnSpPr>
          <p:spPr bwMode="auto">
            <a:xfrm flipV="1">
              <a:off x="620029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0" name="Straight Connector 2149"/>
            <p:cNvCxnSpPr/>
            <p:nvPr/>
          </p:nvCxnSpPr>
          <p:spPr bwMode="auto">
            <a:xfrm flipV="1">
              <a:off x="619661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1" name="Straight Connector 2150"/>
            <p:cNvCxnSpPr/>
            <p:nvPr/>
          </p:nvCxnSpPr>
          <p:spPr bwMode="auto">
            <a:xfrm flipH="1">
              <a:off x="616450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2" name="Straight Connector 2151"/>
            <p:cNvCxnSpPr/>
            <p:nvPr/>
          </p:nvCxnSpPr>
          <p:spPr bwMode="auto">
            <a:xfrm>
              <a:off x="621264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3" name="Straight Connector 2152"/>
            <p:cNvCxnSpPr/>
            <p:nvPr/>
          </p:nvCxnSpPr>
          <p:spPr bwMode="auto">
            <a:xfrm flipH="1" flipV="1">
              <a:off x="623759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4" name="Straight Connector 2153"/>
            <p:cNvCxnSpPr/>
            <p:nvPr/>
          </p:nvCxnSpPr>
          <p:spPr bwMode="auto">
            <a:xfrm>
              <a:off x="622992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5" name="Straight Connector 2154"/>
            <p:cNvCxnSpPr/>
            <p:nvPr/>
          </p:nvCxnSpPr>
          <p:spPr bwMode="auto">
            <a:xfrm flipH="1" flipV="1">
              <a:off x="624610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6" name="Straight Connector 2155"/>
            <p:cNvCxnSpPr/>
            <p:nvPr/>
          </p:nvCxnSpPr>
          <p:spPr bwMode="auto">
            <a:xfrm flipV="1">
              <a:off x="616080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7" name="Straight Connector 2156"/>
            <p:cNvCxnSpPr/>
            <p:nvPr/>
          </p:nvCxnSpPr>
          <p:spPr bwMode="auto">
            <a:xfrm flipH="1">
              <a:off x="614105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58" name="Oval 2157"/>
            <p:cNvSpPr/>
            <p:nvPr/>
          </p:nvSpPr>
          <p:spPr bwMode="auto">
            <a:xfrm>
              <a:off x="620029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59" name="Straight Connector 2158"/>
            <p:cNvCxnSpPr/>
            <p:nvPr/>
          </p:nvCxnSpPr>
          <p:spPr bwMode="auto">
            <a:xfrm flipV="1">
              <a:off x="629410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0" name="Straight Connector 2159"/>
            <p:cNvCxnSpPr/>
            <p:nvPr/>
          </p:nvCxnSpPr>
          <p:spPr bwMode="auto">
            <a:xfrm flipV="1">
              <a:off x="629041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1" name="Straight Connector 2160"/>
            <p:cNvCxnSpPr/>
            <p:nvPr/>
          </p:nvCxnSpPr>
          <p:spPr bwMode="auto">
            <a:xfrm flipH="1">
              <a:off x="625830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2" name="Straight Connector 2161"/>
            <p:cNvCxnSpPr/>
            <p:nvPr/>
          </p:nvCxnSpPr>
          <p:spPr bwMode="auto">
            <a:xfrm>
              <a:off x="630644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3" name="Straight Connector 2162"/>
            <p:cNvCxnSpPr/>
            <p:nvPr/>
          </p:nvCxnSpPr>
          <p:spPr bwMode="auto">
            <a:xfrm flipH="1" flipV="1">
              <a:off x="633140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4" name="Straight Connector 2163"/>
            <p:cNvCxnSpPr/>
            <p:nvPr/>
          </p:nvCxnSpPr>
          <p:spPr bwMode="auto">
            <a:xfrm>
              <a:off x="632372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5" name="Straight Connector 2164"/>
            <p:cNvCxnSpPr/>
            <p:nvPr/>
          </p:nvCxnSpPr>
          <p:spPr bwMode="auto">
            <a:xfrm flipH="1" flipV="1">
              <a:off x="633990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6" name="Straight Connector 2165"/>
            <p:cNvCxnSpPr/>
            <p:nvPr/>
          </p:nvCxnSpPr>
          <p:spPr bwMode="auto">
            <a:xfrm flipV="1">
              <a:off x="625460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7" name="Straight Connector 2166"/>
            <p:cNvCxnSpPr/>
            <p:nvPr/>
          </p:nvCxnSpPr>
          <p:spPr bwMode="auto">
            <a:xfrm flipH="1">
              <a:off x="623485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68" name="Oval 2167"/>
            <p:cNvSpPr/>
            <p:nvPr/>
          </p:nvSpPr>
          <p:spPr bwMode="auto">
            <a:xfrm>
              <a:off x="629410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69" name="Straight Connector 2168"/>
            <p:cNvCxnSpPr/>
            <p:nvPr/>
          </p:nvCxnSpPr>
          <p:spPr bwMode="auto">
            <a:xfrm flipV="1">
              <a:off x="638914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0" name="Straight Connector 2169"/>
            <p:cNvCxnSpPr/>
            <p:nvPr/>
          </p:nvCxnSpPr>
          <p:spPr bwMode="auto">
            <a:xfrm flipV="1">
              <a:off x="638545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1" name="Straight Connector 2170"/>
            <p:cNvCxnSpPr/>
            <p:nvPr/>
          </p:nvCxnSpPr>
          <p:spPr bwMode="auto">
            <a:xfrm flipH="1">
              <a:off x="635334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2" name="Straight Connector 2171"/>
            <p:cNvCxnSpPr/>
            <p:nvPr/>
          </p:nvCxnSpPr>
          <p:spPr bwMode="auto">
            <a:xfrm>
              <a:off x="640148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3" name="Straight Connector 2172"/>
            <p:cNvCxnSpPr/>
            <p:nvPr/>
          </p:nvCxnSpPr>
          <p:spPr bwMode="auto">
            <a:xfrm flipH="1" flipV="1">
              <a:off x="642644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4" name="Straight Connector 2173"/>
            <p:cNvCxnSpPr/>
            <p:nvPr/>
          </p:nvCxnSpPr>
          <p:spPr bwMode="auto">
            <a:xfrm>
              <a:off x="641876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5" name="Straight Connector 2174"/>
            <p:cNvCxnSpPr/>
            <p:nvPr/>
          </p:nvCxnSpPr>
          <p:spPr bwMode="auto">
            <a:xfrm flipH="1" flipV="1">
              <a:off x="643494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6" name="Straight Connector 2175"/>
            <p:cNvCxnSpPr/>
            <p:nvPr/>
          </p:nvCxnSpPr>
          <p:spPr bwMode="auto">
            <a:xfrm flipV="1">
              <a:off x="634964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7" name="Straight Connector 2176"/>
            <p:cNvCxnSpPr/>
            <p:nvPr/>
          </p:nvCxnSpPr>
          <p:spPr bwMode="auto">
            <a:xfrm flipH="1">
              <a:off x="632989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78" name="Oval 2177"/>
            <p:cNvSpPr/>
            <p:nvPr/>
          </p:nvSpPr>
          <p:spPr bwMode="auto">
            <a:xfrm>
              <a:off x="638914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79" name="Straight Connector 2178"/>
            <p:cNvCxnSpPr/>
            <p:nvPr/>
          </p:nvCxnSpPr>
          <p:spPr bwMode="auto">
            <a:xfrm flipV="1">
              <a:off x="6491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0" name="Straight Connector 2179"/>
            <p:cNvCxnSpPr/>
            <p:nvPr/>
          </p:nvCxnSpPr>
          <p:spPr bwMode="auto">
            <a:xfrm flipV="1">
              <a:off x="6487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1" name="Straight Connector 2180"/>
            <p:cNvCxnSpPr/>
            <p:nvPr/>
          </p:nvCxnSpPr>
          <p:spPr bwMode="auto">
            <a:xfrm flipH="1">
              <a:off x="6455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2" name="Straight Connector 2181"/>
            <p:cNvCxnSpPr/>
            <p:nvPr/>
          </p:nvCxnSpPr>
          <p:spPr bwMode="auto">
            <a:xfrm>
              <a:off x="6503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3" name="Straight Connector 2182"/>
            <p:cNvCxnSpPr/>
            <p:nvPr/>
          </p:nvCxnSpPr>
          <p:spPr bwMode="auto">
            <a:xfrm flipH="1" flipV="1">
              <a:off x="6528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4" name="Straight Connector 2183"/>
            <p:cNvCxnSpPr/>
            <p:nvPr/>
          </p:nvCxnSpPr>
          <p:spPr bwMode="auto">
            <a:xfrm>
              <a:off x="6521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5" name="Straight Connector 2184"/>
            <p:cNvCxnSpPr/>
            <p:nvPr/>
          </p:nvCxnSpPr>
          <p:spPr bwMode="auto">
            <a:xfrm flipH="1" flipV="1">
              <a:off x="6537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6" name="Straight Connector 2185"/>
            <p:cNvCxnSpPr/>
            <p:nvPr/>
          </p:nvCxnSpPr>
          <p:spPr bwMode="auto">
            <a:xfrm flipV="1">
              <a:off x="6452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7" name="Straight Connector 2186"/>
            <p:cNvCxnSpPr/>
            <p:nvPr/>
          </p:nvCxnSpPr>
          <p:spPr bwMode="auto">
            <a:xfrm flipH="1">
              <a:off x="6432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88" name="Oval 2187"/>
            <p:cNvSpPr/>
            <p:nvPr/>
          </p:nvSpPr>
          <p:spPr bwMode="auto">
            <a:xfrm>
              <a:off x="6491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89" name="Straight Connector 2188"/>
            <p:cNvCxnSpPr/>
            <p:nvPr/>
          </p:nvCxnSpPr>
          <p:spPr bwMode="auto">
            <a:xfrm flipV="1">
              <a:off x="657798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0" name="Straight Connector 2189"/>
            <p:cNvCxnSpPr/>
            <p:nvPr/>
          </p:nvCxnSpPr>
          <p:spPr bwMode="auto">
            <a:xfrm flipV="1">
              <a:off x="657429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1" name="Straight Connector 2190"/>
            <p:cNvCxnSpPr/>
            <p:nvPr/>
          </p:nvCxnSpPr>
          <p:spPr bwMode="auto">
            <a:xfrm flipH="1">
              <a:off x="654218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2" name="Straight Connector 2191"/>
            <p:cNvCxnSpPr/>
            <p:nvPr/>
          </p:nvCxnSpPr>
          <p:spPr bwMode="auto">
            <a:xfrm>
              <a:off x="659032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3" name="Straight Connector 2192"/>
            <p:cNvCxnSpPr/>
            <p:nvPr/>
          </p:nvCxnSpPr>
          <p:spPr bwMode="auto">
            <a:xfrm flipH="1" flipV="1">
              <a:off x="661528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4" name="Straight Connector 2193"/>
            <p:cNvCxnSpPr/>
            <p:nvPr/>
          </p:nvCxnSpPr>
          <p:spPr bwMode="auto">
            <a:xfrm>
              <a:off x="660760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5" name="Straight Connector 2194"/>
            <p:cNvCxnSpPr/>
            <p:nvPr/>
          </p:nvCxnSpPr>
          <p:spPr bwMode="auto">
            <a:xfrm flipH="1" flipV="1">
              <a:off x="662378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6" name="Straight Connector 2195"/>
            <p:cNvCxnSpPr/>
            <p:nvPr/>
          </p:nvCxnSpPr>
          <p:spPr bwMode="auto">
            <a:xfrm flipV="1">
              <a:off x="653848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7" name="Straight Connector 2196"/>
            <p:cNvCxnSpPr/>
            <p:nvPr/>
          </p:nvCxnSpPr>
          <p:spPr bwMode="auto">
            <a:xfrm flipH="1">
              <a:off x="651873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8" name="Oval 2197"/>
            <p:cNvSpPr/>
            <p:nvPr/>
          </p:nvSpPr>
          <p:spPr bwMode="auto">
            <a:xfrm>
              <a:off x="657798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199" name="Straight Connector 2198"/>
            <p:cNvCxnSpPr/>
            <p:nvPr/>
          </p:nvCxnSpPr>
          <p:spPr bwMode="auto">
            <a:xfrm flipV="1">
              <a:off x="667302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0" name="Straight Connector 2199"/>
            <p:cNvCxnSpPr/>
            <p:nvPr/>
          </p:nvCxnSpPr>
          <p:spPr bwMode="auto">
            <a:xfrm flipV="1">
              <a:off x="666933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1" name="Straight Connector 2200"/>
            <p:cNvCxnSpPr/>
            <p:nvPr/>
          </p:nvCxnSpPr>
          <p:spPr bwMode="auto">
            <a:xfrm flipH="1">
              <a:off x="663722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2" name="Straight Connector 2201"/>
            <p:cNvCxnSpPr/>
            <p:nvPr/>
          </p:nvCxnSpPr>
          <p:spPr bwMode="auto">
            <a:xfrm>
              <a:off x="668536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3" name="Straight Connector 2202"/>
            <p:cNvCxnSpPr/>
            <p:nvPr/>
          </p:nvCxnSpPr>
          <p:spPr bwMode="auto">
            <a:xfrm flipH="1" flipV="1">
              <a:off x="671032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4" name="Straight Connector 2203"/>
            <p:cNvCxnSpPr/>
            <p:nvPr/>
          </p:nvCxnSpPr>
          <p:spPr bwMode="auto">
            <a:xfrm>
              <a:off x="670264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5" name="Straight Connector 2204"/>
            <p:cNvCxnSpPr/>
            <p:nvPr/>
          </p:nvCxnSpPr>
          <p:spPr bwMode="auto">
            <a:xfrm flipH="1" flipV="1">
              <a:off x="671882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6" name="Straight Connector 2205"/>
            <p:cNvCxnSpPr/>
            <p:nvPr/>
          </p:nvCxnSpPr>
          <p:spPr bwMode="auto">
            <a:xfrm flipV="1">
              <a:off x="663352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7" name="Straight Connector 2206"/>
            <p:cNvCxnSpPr/>
            <p:nvPr/>
          </p:nvCxnSpPr>
          <p:spPr bwMode="auto">
            <a:xfrm flipH="1">
              <a:off x="661377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8" name="Oval 2207"/>
            <p:cNvSpPr/>
            <p:nvPr/>
          </p:nvSpPr>
          <p:spPr bwMode="auto">
            <a:xfrm>
              <a:off x="667302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09" name="Straight Connector 2208"/>
            <p:cNvCxnSpPr/>
            <p:nvPr/>
          </p:nvCxnSpPr>
          <p:spPr bwMode="auto">
            <a:xfrm flipV="1">
              <a:off x="67668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0" name="Straight Connector 2209"/>
            <p:cNvCxnSpPr/>
            <p:nvPr/>
          </p:nvCxnSpPr>
          <p:spPr bwMode="auto">
            <a:xfrm flipV="1">
              <a:off x="67631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1" name="Straight Connector 2210"/>
            <p:cNvCxnSpPr/>
            <p:nvPr/>
          </p:nvCxnSpPr>
          <p:spPr bwMode="auto">
            <a:xfrm flipH="1">
              <a:off x="67310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2" name="Straight Connector 2211"/>
            <p:cNvCxnSpPr/>
            <p:nvPr/>
          </p:nvCxnSpPr>
          <p:spPr bwMode="auto">
            <a:xfrm>
              <a:off x="67791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3" name="Straight Connector 2212"/>
            <p:cNvCxnSpPr/>
            <p:nvPr/>
          </p:nvCxnSpPr>
          <p:spPr bwMode="auto">
            <a:xfrm flipH="1" flipV="1">
              <a:off x="68041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4" name="Straight Connector 2213"/>
            <p:cNvCxnSpPr/>
            <p:nvPr/>
          </p:nvCxnSpPr>
          <p:spPr bwMode="auto">
            <a:xfrm>
              <a:off x="67964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5" name="Straight Connector 2214"/>
            <p:cNvCxnSpPr/>
            <p:nvPr/>
          </p:nvCxnSpPr>
          <p:spPr bwMode="auto">
            <a:xfrm flipH="1" flipV="1">
              <a:off x="68126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6" name="Straight Connector 2215"/>
            <p:cNvCxnSpPr/>
            <p:nvPr/>
          </p:nvCxnSpPr>
          <p:spPr bwMode="auto">
            <a:xfrm flipV="1">
              <a:off x="67273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7" name="Straight Connector 2216"/>
            <p:cNvCxnSpPr/>
            <p:nvPr/>
          </p:nvCxnSpPr>
          <p:spPr bwMode="auto">
            <a:xfrm flipH="1">
              <a:off x="67075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18" name="Oval 2217"/>
            <p:cNvSpPr/>
            <p:nvPr/>
          </p:nvSpPr>
          <p:spPr bwMode="auto">
            <a:xfrm>
              <a:off x="67668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19" name="Straight Connector 2218"/>
            <p:cNvCxnSpPr/>
            <p:nvPr/>
          </p:nvCxnSpPr>
          <p:spPr bwMode="auto">
            <a:xfrm flipV="1">
              <a:off x="686186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0" name="Straight Connector 2219"/>
            <p:cNvCxnSpPr/>
            <p:nvPr/>
          </p:nvCxnSpPr>
          <p:spPr bwMode="auto">
            <a:xfrm flipV="1">
              <a:off x="685817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1" name="Straight Connector 2220"/>
            <p:cNvCxnSpPr/>
            <p:nvPr/>
          </p:nvCxnSpPr>
          <p:spPr bwMode="auto">
            <a:xfrm flipH="1">
              <a:off x="682606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2" name="Straight Connector 2221"/>
            <p:cNvCxnSpPr/>
            <p:nvPr/>
          </p:nvCxnSpPr>
          <p:spPr bwMode="auto">
            <a:xfrm>
              <a:off x="687420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3" name="Straight Connector 2222"/>
            <p:cNvCxnSpPr/>
            <p:nvPr/>
          </p:nvCxnSpPr>
          <p:spPr bwMode="auto">
            <a:xfrm flipH="1" flipV="1">
              <a:off x="689916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4" name="Straight Connector 2223"/>
            <p:cNvCxnSpPr/>
            <p:nvPr/>
          </p:nvCxnSpPr>
          <p:spPr bwMode="auto">
            <a:xfrm>
              <a:off x="689148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5" name="Straight Connector 2224"/>
            <p:cNvCxnSpPr/>
            <p:nvPr/>
          </p:nvCxnSpPr>
          <p:spPr bwMode="auto">
            <a:xfrm flipH="1" flipV="1">
              <a:off x="690766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6" name="Straight Connector 2225"/>
            <p:cNvCxnSpPr/>
            <p:nvPr/>
          </p:nvCxnSpPr>
          <p:spPr bwMode="auto">
            <a:xfrm flipV="1">
              <a:off x="682236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7" name="Straight Connector 2226"/>
            <p:cNvCxnSpPr/>
            <p:nvPr/>
          </p:nvCxnSpPr>
          <p:spPr bwMode="auto">
            <a:xfrm flipH="1">
              <a:off x="680261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8" name="Oval 2227"/>
            <p:cNvSpPr/>
            <p:nvPr/>
          </p:nvSpPr>
          <p:spPr bwMode="auto">
            <a:xfrm>
              <a:off x="686186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29" name="Straight Connector 2228"/>
            <p:cNvCxnSpPr/>
            <p:nvPr/>
          </p:nvCxnSpPr>
          <p:spPr bwMode="auto">
            <a:xfrm flipV="1">
              <a:off x="69556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0" name="Straight Connector 2229"/>
            <p:cNvCxnSpPr/>
            <p:nvPr/>
          </p:nvCxnSpPr>
          <p:spPr bwMode="auto">
            <a:xfrm flipV="1">
              <a:off x="69519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1" name="Straight Connector 2230"/>
            <p:cNvCxnSpPr/>
            <p:nvPr/>
          </p:nvCxnSpPr>
          <p:spPr bwMode="auto">
            <a:xfrm flipH="1">
              <a:off x="69198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2" name="Straight Connector 2231"/>
            <p:cNvCxnSpPr/>
            <p:nvPr/>
          </p:nvCxnSpPr>
          <p:spPr bwMode="auto">
            <a:xfrm>
              <a:off x="69680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3" name="Straight Connector 2232"/>
            <p:cNvCxnSpPr/>
            <p:nvPr/>
          </p:nvCxnSpPr>
          <p:spPr bwMode="auto">
            <a:xfrm flipH="1" flipV="1">
              <a:off x="69929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4" name="Straight Connector 2233"/>
            <p:cNvCxnSpPr/>
            <p:nvPr/>
          </p:nvCxnSpPr>
          <p:spPr bwMode="auto">
            <a:xfrm>
              <a:off x="69852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5" name="Straight Connector 2234"/>
            <p:cNvCxnSpPr/>
            <p:nvPr/>
          </p:nvCxnSpPr>
          <p:spPr bwMode="auto">
            <a:xfrm flipH="1" flipV="1">
              <a:off x="70014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6" name="Straight Connector 2235"/>
            <p:cNvCxnSpPr/>
            <p:nvPr/>
          </p:nvCxnSpPr>
          <p:spPr bwMode="auto">
            <a:xfrm flipV="1">
              <a:off x="69161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7" name="Straight Connector 2236"/>
            <p:cNvCxnSpPr/>
            <p:nvPr/>
          </p:nvCxnSpPr>
          <p:spPr bwMode="auto">
            <a:xfrm flipH="1">
              <a:off x="68964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8" name="Oval 2237"/>
            <p:cNvSpPr/>
            <p:nvPr/>
          </p:nvSpPr>
          <p:spPr bwMode="auto">
            <a:xfrm>
              <a:off x="69556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39" name="Straight Connector 2238"/>
            <p:cNvCxnSpPr/>
            <p:nvPr/>
          </p:nvCxnSpPr>
          <p:spPr bwMode="auto">
            <a:xfrm flipV="1">
              <a:off x="705070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0" name="Straight Connector 2239"/>
            <p:cNvCxnSpPr/>
            <p:nvPr/>
          </p:nvCxnSpPr>
          <p:spPr bwMode="auto">
            <a:xfrm flipV="1">
              <a:off x="704702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1" name="Straight Connector 2240"/>
            <p:cNvCxnSpPr/>
            <p:nvPr/>
          </p:nvCxnSpPr>
          <p:spPr bwMode="auto">
            <a:xfrm flipH="1">
              <a:off x="701491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2" name="Straight Connector 2241"/>
            <p:cNvCxnSpPr/>
            <p:nvPr/>
          </p:nvCxnSpPr>
          <p:spPr bwMode="auto">
            <a:xfrm>
              <a:off x="706304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3" name="Straight Connector 2242"/>
            <p:cNvCxnSpPr/>
            <p:nvPr/>
          </p:nvCxnSpPr>
          <p:spPr bwMode="auto">
            <a:xfrm flipH="1" flipV="1">
              <a:off x="708800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4" name="Straight Connector 2243"/>
            <p:cNvCxnSpPr/>
            <p:nvPr/>
          </p:nvCxnSpPr>
          <p:spPr bwMode="auto">
            <a:xfrm>
              <a:off x="708032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5" name="Straight Connector 2244"/>
            <p:cNvCxnSpPr/>
            <p:nvPr/>
          </p:nvCxnSpPr>
          <p:spPr bwMode="auto">
            <a:xfrm flipH="1" flipV="1">
              <a:off x="709651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6" name="Straight Connector 2245"/>
            <p:cNvCxnSpPr/>
            <p:nvPr/>
          </p:nvCxnSpPr>
          <p:spPr bwMode="auto">
            <a:xfrm flipV="1">
              <a:off x="701120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7" name="Straight Connector 2246"/>
            <p:cNvCxnSpPr/>
            <p:nvPr/>
          </p:nvCxnSpPr>
          <p:spPr bwMode="auto">
            <a:xfrm flipH="1">
              <a:off x="699146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8" name="Oval 2247"/>
            <p:cNvSpPr/>
            <p:nvPr/>
          </p:nvSpPr>
          <p:spPr bwMode="auto">
            <a:xfrm>
              <a:off x="705070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49" name="Straight Connector 2248"/>
            <p:cNvCxnSpPr/>
            <p:nvPr/>
          </p:nvCxnSpPr>
          <p:spPr bwMode="auto">
            <a:xfrm flipV="1">
              <a:off x="714451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0" name="Straight Connector 2249"/>
            <p:cNvCxnSpPr/>
            <p:nvPr/>
          </p:nvCxnSpPr>
          <p:spPr bwMode="auto">
            <a:xfrm flipV="1">
              <a:off x="714082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1" name="Straight Connector 2250"/>
            <p:cNvCxnSpPr/>
            <p:nvPr/>
          </p:nvCxnSpPr>
          <p:spPr bwMode="auto">
            <a:xfrm flipH="1">
              <a:off x="710871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2" name="Straight Connector 2251"/>
            <p:cNvCxnSpPr/>
            <p:nvPr/>
          </p:nvCxnSpPr>
          <p:spPr bwMode="auto">
            <a:xfrm>
              <a:off x="715685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3" name="Straight Connector 2252"/>
            <p:cNvCxnSpPr/>
            <p:nvPr/>
          </p:nvCxnSpPr>
          <p:spPr bwMode="auto">
            <a:xfrm flipH="1" flipV="1">
              <a:off x="718181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4" name="Straight Connector 2253"/>
            <p:cNvCxnSpPr/>
            <p:nvPr/>
          </p:nvCxnSpPr>
          <p:spPr bwMode="auto">
            <a:xfrm>
              <a:off x="717413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5" name="Straight Connector 2254"/>
            <p:cNvCxnSpPr/>
            <p:nvPr/>
          </p:nvCxnSpPr>
          <p:spPr bwMode="auto">
            <a:xfrm flipH="1" flipV="1">
              <a:off x="719031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6" name="Straight Connector 2255"/>
            <p:cNvCxnSpPr/>
            <p:nvPr/>
          </p:nvCxnSpPr>
          <p:spPr bwMode="auto">
            <a:xfrm flipV="1">
              <a:off x="710501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7" name="Straight Connector 2256"/>
            <p:cNvCxnSpPr/>
            <p:nvPr/>
          </p:nvCxnSpPr>
          <p:spPr bwMode="auto">
            <a:xfrm flipH="1">
              <a:off x="708526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8" name="Oval 2257"/>
            <p:cNvSpPr/>
            <p:nvPr/>
          </p:nvSpPr>
          <p:spPr bwMode="auto">
            <a:xfrm>
              <a:off x="714451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59" name="Straight Connector 2258"/>
            <p:cNvCxnSpPr/>
            <p:nvPr/>
          </p:nvCxnSpPr>
          <p:spPr bwMode="auto">
            <a:xfrm flipV="1">
              <a:off x="723954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0" name="Straight Connector 2259"/>
            <p:cNvCxnSpPr/>
            <p:nvPr/>
          </p:nvCxnSpPr>
          <p:spPr bwMode="auto">
            <a:xfrm flipV="1">
              <a:off x="723586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1" name="Straight Connector 2260"/>
            <p:cNvCxnSpPr/>
            <p:nvPr/>
          </p:nvCxnSpPr>
          <p:spPr bwMode="auto">
            <a:xfrm flipH="1">
              <a:off x="720375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2" name="Straight Connector 2261"/>
            <p:cNvCxnSpPr/>
            <p:nvPr/>
          </p:nvCxnSpPr>
          <p:spPr bwMode="auto">
            <a:xfrm>
              <a:off x="725189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3" name="Straight Connector 2262"/>
            <p:cNvCxnSpPr/>
            <p:nvPr/>
          </p:nvCxnSpPr>
          <p:spPr bwMode="auto">
            <a:xfrm flipH="1" flipV="1">
              <a:off x="727684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4" name="Straight Connector 2263"/>
            <p:cNvCxnSpPr/>
            <p:nvPr/>
          </p:nvCxnSpPr>
          <p:spPr bwMode="auto">
            <a:xfrm>
              <a:off x="726917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5" name="Straight Connector 2264"/>
            <p:cNvCxnSpPr/>
            <p:nvPr/>
          </p:nvCxnSpPr>
          <p:spPr bwMode="auto">
            <a:xfrm flipV="1">
              <a:off x="720005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6" name="Straight Connector 2265"/>
            <p:cNvCxnSpPr/>
            <p:nvPr/>
          </p:nvCxnSpPr>
          <p:spPr bwMode="auto">
            <a:xfrm flipH="1">
              <a:off x="718030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7" name="Oval 2266"/>
            <p:cNvSpPr/>
            <p:nvPr/>
          </p:nvSpPr>
          <p:spPr bwMode="auto">
            <a:xfrm>
              <a:off x="723954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2268" name="Straight Connector 2267"/>
            <p:cNvCxnSpPr/>
            <p:nvPr/>
          </p:nvCxnSpPr>
          <p:spPr bwMode="auto">
            <a:xfrm flipH="1">
              <a:off x="727410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863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Freeform 9"/>
          <p:cNvSpPr/>
          <p:nvPr/>
        </p:nvSpPr>
        <p:spPr bwMode="auto">
          <a:xfrm>
            <a:off x="953729" y="2633159"/>
            <a:ext cx="3470787" cy="363793"/>
          </a:xfrm>
          <a:custGeom>
            <a:avLst/>
            <a:gdLst>
              <a:gd name="connsiteX0" fmla="*/ 0 w 3470787"/>
              <a:gd name="connsiteY0" fmla="*/ 363793 h 363793"/>
              <a:gd name="connsiteX1" fmla="*/ 1317523 w 3470787"/>
              <a:gd name="connsiteY1" fmla="*/ 68826 h 363793"/>
              <a:gd name="connsiteX2" fmla="*/ 2467897 w 3470787"/>
              <a:gd name="connsiteY2" fmla="*/ 245806 h 363793"/>
              <a:gd name="connsiteX3" fmla="*/ 3470787 w 3470787"/>
              <a:gd name="connsiteY3" fmla="*/ 0 h 3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787" h="363793">
                <a:moveTo>
                  <a:pt x="0" y="363793"/>
                </a:moveTo>
                <a:cubicBezTo>
                  <a:pt x="453103" y="226141"/>
                  <a:pt x="906207" y="88490"/>
                  <a:pt x="1317523" y="68826"/>
                </a:cubicBezTo>
                <a:cubicBezTo>
                  <a:pt x="1728839" y="49161"/>
                  <a:pt x="2109020" y="257277"/>
                  <a:pt x="2467897" y="245806"/>
                </a:cubicBezTo>
                <a:cubicBezTo>
                  <a:pt x="2826774" y="234335"/>
                  <a:pt x="3148780" y="117167"/>
                  <a:pt x="3470787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04852" y="2060848"/>
            <a:ext cx="3588774" cy="279614"/>
          </a:xfrm>
          <a:custGeom>
            <a:avLst/>
            <a:gdLst>
              <a:gd name="connsiteX0" fmla="*/ 0 w 3588774"/>
              <a:gd name="connsiteY0" fmla="*/ 279614 h 279614"/>
              <a:gd name="connsiteX1" fmla="*/ 501445 w 3588774"/>
              <a:gd name="connsiteY1" fmla="*/ 102633 h 279614"/>
              <a:gd name="connsiteX2" fmla="*/ 894735 w 3588774"/>
              <a:gd name="connsiteY2" fmla="*/ 23975 h 279614"/>
              <a:gd name="connsiteX3" fmla="*/ 1288025 w 3588774"/>
              <a:gd name="connsiteY3" fmla="*/ 4311 h 279614"/>
              <a:gd name="connsiteX4" fmla="*/ 1720645 w 3588774"/>
              <a:gd name="connsiteY4" fmla="*/ 14143 h 279614"/>
              <a:gd name="connsiteX5" fmla="*/ 3038167 w 3588774"/>
              <a:gd name="connsiteY5" fmla="*/ 141962 h 279614"/>
              <a:gd name="connsiteX6" fmla="*/ 3588774 w 3588774"/>
              <a:gd name="connsiteY6" fmla="*/ 122298 h 27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8774" h="279614">
                <a:moveTo>
                  <a:pt x="0" y="279614"/>
                </a:moveTo>
                <a:cubicBezTo>
                  <a:pt x="176161" y="212427"/>
                  <a:pt x="352322" y="145240"/>
                  <a:pt x="501445" y="102633"/>
                </a:cubicBezTo>
                <a:cubicBezTo>
                  <a:pt x="650568" y="60026"/>
                  <a:pt x="763638" y="40362"/>
                  <a:pt x="894735" y="23975"/>
                </a:cubicBezTo>
                <a:cubicBezTo>
                  <a:pt x="1025832" y="7588"/>
                  <a:pt x="1150373" y="5950"/>
                  <a:pt x="1288025" y="4311"/>
                </a:cubicBezTo>
                <a:cubicBezTo>
                  <a:pt x="1425677" y="2672"/>
                  <a:pt x="1428955" y="-8799"/>
                  <a:pt x="1720645" y="14143"/>
                </a:cubicBezTo>
                <a:cubicBezTo>
                  <a:pt x="2012335" y="37085"/>
                  <a:pt x="2726812" y="123936"/>
                  <a:pt x="3038167" y="141962"/>
                </a:cubicBezTo>
                <a:cubicBezTo>
                  <a:pt x="3349522" y="159988"/>
                  <a:pt x="3469148" y="141143"/>
                  <a:pt x="3588774" y="12229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6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558608" cy="2304256"/>
          </a:xfrm>
        </p:spPr>
        <p:txBody>
          <a:bodyPr/>
          <a:lstStyle/>
          <a:p>
            <a:r>
              <a:rPr lang="en-GB" sz="2800" dirty="0" smtClean="0"/>
              <a:t>Similarly, we are led to consider smoothly varying time effects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The intervention effect now appears as a discontinuity in the outcome</a:t>
            </a:r>
          </a:p>
        </p:txBody>
      </p:sp>
    </p:spTree>
    <p:extLst>
      <p:ext uri="{BB962C8B-B14F-4D97-AF65-F5344CB8AC3E}">
        <p14:creationId xmlns:p14="http://schemas.microsoft.com/office/powerpoint/2010/main" val="35103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Freeform 9"/>
          <p:cNvSpPr/>
          <p:nvPr/>
        </p:nvSpPr>
        <p:spPr bwMode="auto">
          <a:xfrm>
            <a:off x="953729" y="2633159"/>
            <a:ext cx="3470787" cy="363793"/>
          </a:xfrm>
          <a:custGeom>
            <a:avLst/>
            <a:gdLst>
              <a:gd name="connsiteX0" fmla="*/ 0 w 3470787"/>
              <a:gd name="connsiteY0" fmla="*/ 363793 h 363793"/>
              <a:gd name="connsiteX1" fmla="*/ 1317523 w 3470787"/>
              <a:gd name="connsiteY1" fmla="*/ 68826 h 363793"/>
              <a:gd name="connsiteX2" fmla="*/ 2467897 w 3470787"/>
              <a:gd name="connsiteY2" fmla="*/ 245806 h 363793"/>
              <a:gd name="connsiteX3" fmla="*/ 3470787 w 3470787"/>
              <a:gd name="connsiteY3" fmla="*/ 0 h 3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787" h="363793">
                <a:moveTo>
                  <a:pt x="0" y="363793"/>
                </a:moveTo>
                <a:cubicBezTo>
                  <a:pt x="453103" y="226141"/>
                  <a:pt x="906207" y="88490"/>
                  <a:pt x="1317523" y="68826"/>
                </a:cubicBezTo>
                <a:cubicBezTo>
                  <a:pt x="1728839" y="49161"/>
                  <a:pt x="2109020" y="257277"/>
                  <a:pt x="2467897" y="245806"/>
                </a:cubicBezTo>
                <a:cubicBezTo>
                  <a:pt x="2826774" y="234335"/>
                  <a:pt x="3148780" y="117167"/>
                  <a:pt x="3470787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04852" y="2060848"/>
            <a:ext cx="3588774" cy="279614"/>
          </a:xfrm>
          <a:custGeom>
            <a:avLst/>
            <a:gdLst>
              <a:gd name="connsiteX0" fmla="*/ 0 w 3588774"/>
              <a:gd name="connsiteY0" fmla="*/ 279614 h 279614"/>
              <a:gd name="connsiteX1" fmla="*/ 501445 w 3588774"/>
              <a:gd name="connsiteY1" fmla="*/ 102633 h 279614"/>
              <a:gd name="connsiteX2" fmla="*/ 894735 w 3588774"/>
              <a:gd name="connsiteY2" fmla="*/ 23975 h 279614"/>
              <a:gd name="connsiteX3" fmla="*/ 1288025 w 3588774"/>
              <a:gd name="connsiteY3" fmla="*/ 4311 h 279614"/>
              <a:gd name="connsiteX4" fmla="*/ 1720645 w 3588774"/>
              <a:gd name="connsiteY4" fmla="*/ 14143 h 279614"/>
              <a:gd name="connsiteX5" fmla="*/ 3038167 w 3588774"/>
              <a:gd name="connsiteY5" fmla="*/ 141962 h 279614"/>
              <a:gd name="connsiteX6" fmla="*/ 3588774 w 3588774"/>
              <a:gd name="connsiteY6" fmla="*/ 122298 h 27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8774" h="279614">
                <a:moveTo>
                  <a:pt x="0" y="279614"/>
                </a:moveTo>
                <a:cubicBezTo>
                  <a:pt x="176161" y="212427"/>
                  <a:pt x="352322" y="145240"/>
                  <a:pt x="501445" y="102633"/>
                </a:cubicBezTo>
                <a:cubicBezTo>
                  <a:pt x="650568" y="60026"/>
                  <a:pt x="763638" y="40362"/>
                  <a:pt x="894735" y="23975"/>
                </a:cubicBezTo>
                <a:cubicBezTo>
                  <a:pt x="1025832" y="7588"/>
                  <a:pt x="1150373" y="5950"/>
                  <a:pt x="1288025" y="4311"/>
                </a:cubicBezTo>
                <a:cubicBezTo>
                  <a:pt x="1425677" y="2672"/>
                  <a:pt x="1428955" y="-8799"/>
                  <a:pt x="1720645" y="14143"/>
                </a:cubicBezTo>
                <a:cubicBezTo>
                  <a:pt x="2012335" y="37085"/>
                  <a:pt x="2726812" y="123936"/>
                  <a:pt x="3038167" y="141962"/>
                </a:cubicBezTo>
                <a:cubicBezTo>
                  <a:pt x="3349522" y="159988"/>
                  <a:pt x="3469148" y="141143"/>
                  <a:pt x="3588774" y="12229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6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558608" cy="2304256"/>
          </a:xfrm>
        </p:spPr>
        <p:txBody>
          <a:bodyPr/>
          <a:lstStyle/>
          <a:p>
            <a:r>
              <a:rPr lang="en-GB" sz="2800" dirty="0" smtClean="0"/>
              <a:t>The same trick is used by </a:t>
            </a:r>
            <a:r>
              <a:rPr lang="en-GB" sz="2800" i="1" dirty="0" smtClean="0"/>
              <a:t>observational</a:t>
            </a:r>
            <a:r>
              <a:rPr lang="en-GB" sz="2800" dirty="0" smtClean="0"/>
              <a:t> designs for causal effects: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nterrupted time series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egression discontinuity</a:t>
            </a:r>
          </a:p>
        </p:txBody>
      </p:sp>
    </p:spTree>
    <p:extLst>
      <p:ext uri="{BB962C8B-B14F-4D97-AF65-F5344CB8AC3E}">
        <p14:creationId xmlns:p14="http://schemas.microsoft.com/office/powerpoint/2010/main" val="37113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558608" cy="2304256"/>
          </a:xfrm>
        </p:spPr>
        <p:txBody>
          <a:bodyPr/>
          <a:lstStyle/>
          <a:p>
            <a:r>
              <a:rPr lang="en-GB" sz="2800" dirty="0" smtClean="0"/>
              <a:t>We can also choose when to cross clusters over from control to intervention on a continuous time-scale</a:t>
            </a:r>
          </a:p>
        </p:txBody>
      </p:sp>
    </p:spTree>
    <p:extLst>
      <p:ext uri="{BB962C8B-B14F-4D97-AF65-F5344CB8AC3E}">
        <p14:creationId xmlns:p14="http://schemas.microsoft.com/office/powerpoint/2010/main" val="38075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558608" cy="2304256"/>
          </a:xfrm>
        </p:spPr>
        <p:txBody>
          <a:bodyPr/>
          <a:lstStyle/>
          <a:p>
            <a:r>
              <a:rPr lang="en-GB" sz="2800" dirty="0" smtClean="0"/>
              <a:t>We can also choose when to cross clusters over from control to intervention on a continuous time-scale</a:t>
            </a:r>
          </a:p>
        </p:txBody>
      </p:sp>
    </p:spTree>
    <p:extLst>
      <p:ext uri="{BB962C8B-B14F-4D97-AF65-F5344CB8AC3E}">
        <p14:creationId xmlns:p14="http://schemas.microsoft.com/office/powerpoint/2010/main" val="23925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558608" cy="2304256"/>
          </a:xfrm>
        </p:spPr>
        <p:txBody>
          <a:bodyPr/>
          <a:lstStyle/>
          <a:p>
            <a:r>
              <a:rPr lang="en-GB" sz="2800" dirty="0" smtClean="0"/>
              <a:t>We can also choose when to cross clusters over from control to intervention on a continuous time-scale</a:t>
            </a:r>
          </a:p>
        </p:txBody>
      </p:sp>
    </p:spTree>
    <p:extLst>
      <p:ext uri="{BB962C8B-B14F-4D97-AF65-F5344CB8AC3E}">
        <p14:creationId xmlns:p14="http://schemas.microsoft.com/office/powerpoint/2010/main" val="28447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The design problem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6402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2800" dirty="0" smtClean="0"/>
              <a:t>We consider the optimal design of a CRT in which clusters are allocated 1:1 to two arms: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ne stays in the control condition throughout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other crosses over to the intervention at some point (but when?)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Schematic representations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78067" y="2603777"/>
            <a:ext cx="829837" cy="3294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707905" y="2603777"/>
            <a:ext cx="1800200" cy="3294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78068" y="3071088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878068" y="4147739"/>
            <a:ext cx="2616491" cy="3294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78068" y="4615050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23528" y="2524834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3012985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077072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4565223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2878067" y="1988840"/>
            <a:ext cx="13338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2878067" y="1916832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539552" y="1628800"/>
            <a:ext cx="214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following randomisation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Schematic representations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208344" y="3573016"/>
            <a:ext cx="1939720" cy="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051720" y="1628800"/>
            <a:ext cx="1230312" cy="7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 rot="5400000">
            <a:off x="3258349" y="2082214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8068" y="2603777"/>
            <a:ext cx="319442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0527" y="2603777"/>
            <a:ext cx="140757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78068" y="3071088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3711101" y="2609420"/>
            <a:ext cx="0" cy="3318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97348" y="2075512"/>
            <a:ext cx="0" cy="319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19872" y="2074383"/>
            <a:ext cx="0" cy="31944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87812" y="4566709"/>
            <a:ext cx="220674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78068" y="5034020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98386" y="4572353"/>
            <a:ext cx="0" cy="33185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V="1">
            <a:off x="3084633" y="4038444"/>
            <a:ext cx="0" cy="31944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4014785" y="1628800"/>
            <a:ext cx="1997375" cy="7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 rot="5400000">
            <a:off x="3719673" y="2082215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 rot="5400000">
            <a:off x="2917315" y="4038898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3287812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3897348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3084633" y="4038444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23528" y="2524834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3012985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496042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4984193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Discrete repeated cross-sections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3464024"/>
          </a:xfrm>
        </p:spPr>
        <p:txBody>
          <a:bodyPr/>
          <a:lstStyle/>
          <a:p>
            <a:r>
              <a:rPr lang="en-GB" sz="2800" dirty="0" smtClean="0"/>
              <a:t>Most papers on multi-period CRTs assume: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xchangeability within each period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ime effect is constant within a period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Motivated by an assumption that recruitment is in discrete, repeated cross-sections 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Schematic representations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208344" y="3573016"/>
            <a:ext cx="1939720" cy="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051720" y="1628800"/>
            <a:ext cx="1230312" cy="7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 rot="5400000">
            <a:off x="3258349" y="2082214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8068" y="2603777"/>
            <a:ext cx="319442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0527" y="2603777"/>
            <a:ext cx="140757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78068" y="3071088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3711101" y="2609420"/>
            <a:ext cx="0" cy="3318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97348" y="2075512"/>
            <a:ext cx="0" cy="319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19872" y="2074383"/>
            <a:ext cx="0" cy="31944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87812" y="4566709"/>
            <a:ext cx="220674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78068" y="5034020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98386" y="4572353"/>
            <a:ext cx="0" cy="33185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V="1">
            <a:off x="3084633" y="4038444"/>
            <a:ext cx="0" cy="31944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4014785" y="1628800"/>
            <a:ext cx="1997375" cy="7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 rot="5400000">
            <a:off x="3719673" y="2082215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 rot="5400000">
            <a:off x="2917315" y="4038898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3287812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3897348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3084633" y="4038444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23528" y="2524834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3012985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496042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4984193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97529" y="2492989"/>
            <a:ext cx="2974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Calibri" panose="020F0502020204030204" pitchFamily="34" charset="0"/>
              </a:rPr>
              <a:t>Closure period:</a:t>
            </a:r>
          </a:p>
          <a:p>
            <a:r>
              <a:rPr lang="en-GB" dirty="0" smtClean="0">
                <a:latin typeface="+mn-lt"/>
                <a:cs typeface="Calibri" panose="020F0502020204030204" pitchFamily="34" charset="0"/>
              </a:rPr>
              <a:t>Long enough for all control participants to have left the cluster or to have had their outcomes assessed</a:t>
            </a:r>
            <a:endParaRPr lang="en-GB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Schematic representations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208344" y="3573016"/>
            <a:ext cx="1939720" cy="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051720" y="1628800"/>
            <a:ext cx="1230312" cy="7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 rot="5400000">
            <a:off x="3258349" y="2082214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8068" y="2603777"/>
            <a:ext cx="319442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0527" y="2603777"/>
            <a:ext cx="140757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78068" y="3071088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3711101" y="2609420"/>
            <a:ext cx="0" cy="3318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97348" y="2075512"/>
            <a:ext cx="0" cy="319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19872" y="2074383"/>
            <a:ext cx="0" cy="31944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87812" y="4566709"/>
            <a:ext cx="220674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78068" y="5034020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98386" y="4572353"/>
            <a:ext cx="0" cy="33185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V="1">
            <a:off x="3084633" y="4038444"/>
            <a:ext cx="0" cy="31944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4014785" y="1628800"/>
            <a:ext cx="1997375" cy="7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 rot="5400000">
            <a:off x="3719673" y="2082215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 rot="5400000">
            <a:off x="2917315" y="4038898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3287812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3897348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3084633" y="4038444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23528" y="2524834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3012985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496042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4984193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97529" y="2492989"/>
            <a:ext cx="297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Calibri" panose="020F0502020204030204" pitchFamily="34" charset="0"/>
              </a:rPr>
              <a:t>Closure + Implementation</a:t>
            </a:r>
          </a:p>
          <a:p>
            <a:r>
              <a:rPr lang="en-GB" dirty="0" smtClean="0">
                <a:latin typeface="+mn-lt"/>
                <a:cs typeface="Calibri" panose="020F0502020204030204" pitchFamily="34" charset="0"/>
              </a:rPr>
              <a:t>= Transition period</a:t>
            </a:r>
          </a:p>
        </p:txBody>
      </p:sp>
    </p:spTree>
    <p:extLst>
      <p:ext uri="{BB962C8B-B14F-4D97-AF65-F5344CB8AC3E}">
        <p14:creationId xmlns:p14="http://schemas.microsoft.com/office/powerpoint/2010/main" val="38246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Schematic representations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208344" y="3573016"/>
            <a:ext cx="1939720" cy="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051720" y="1628800"/>
            <a:ext cx="1230312" cy="7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 rot="5400000">
            <a:off x="3258349" y="2082214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8068" y="2603777"/>
            <a:ext cx="319442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0527" y="2603777"/>
            <a:ext cx="140757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878068" y="3071088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3711101" y="2609420"/>
            <a:ext cx="0" cy="3318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97348" y="2075512"/>
            <a:ext cx="0" cy="319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19872" y="2074383"/>
            <a:ext cx="0" cy="31944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87812" y="4566709"/>
            <a:ext cx="2206747" cy="33185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78068" y="5034020"/>
            <a:ext cx="2623263" cy="33185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98386" y="4572353"/>
            <a:ext cx="0" cy="33185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V="1">
            <a:off x="3084633" y="4038444"/>
            <a:ext cx="0" cy="31944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4014785" y="1628800"/>
            <a:ext cx="1997375" cy="72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period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 rot="5400000">
            <a:off x="3719673" y="2082215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 rot="5400000">
            <a:off x="2917315" y="4038898"/>
            <a:ext cx="293770" cy="7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3287812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3897348" y="2074383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3084633" y="4038444"/>
            <a:ext cx="1320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23528" y="2524834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3012985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496042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3528" y="4984193"/>
            <a:ext cx="23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arm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97529" y="2492989"/>
            <a:ext cx="2974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Calibri" panose="020F0502020204030204" pitchFamily="34" charset="0"/>
              </a:rPr>
              <a:t>Can continue to recruit in the control arm during the transition period –</a:t>
            </a:r>
          </a:p>
          <a:p>
            <a:r>
              <a:rPr lang="en-GB" i="1" dirty="0" err="1" smtClean="0">
                <a:latin typeface="+mn-lt"/>
                <a:cs typeface="Calibri" panose="020F0502020204030204" pitchFamily="34" charset="0"/>
              </a:rPr>
              <a:t>Cf</a:t>
            </a:r>
            <a:r>
              <a:rPr lang="en-GB" dirty="0" smtClean="0">
                <a:latin typeface="+mn-lt"/>
                <a:cs typeface="Calibri" panose="020F0502020204030204" pitchFamily="34" charset="0"/>
              </a:rPr>
              <a:t> Stephen </a:t>
            </a:r>
            <a:r>
              <a:rPr lang="en-GB" dirty="0" err="1" smtClean="0">
                <a:latin typeface="+mn-lt"/>
                <a:cs typeface="Calibri" panose="020F0502020204030204" pitchFamily="34" charset="0"/>
              </a:rPr>
              <a:t>Senn’s</a:t>
            </a:r>
            <a:endParaRPr lang="en-GB" dirty="0" smtClean="0">
              <a:latin typeface="+mn-lt"/>
              <a:cs typeface="Calibri" panose="020F0502020204030204" pitchFamily="34" charset="0"/>
            </a:endParaRPr>
          </a:p>
          <a:p>
            <a:r>
              <a:rPr lang="en-GB" dirty="0" smtClean="0">
                <a:latin typeface="+mn-lt"/>
                <a:cs typeface="Calibri" panose="020F0502020204030204" pitchFamily="34" charset="0"/>
              </a:rPr>
              <a:t>“An unreasonable prejudice against modelling?”</a:t>
            </a:r>
          </a:p>
        </p:txBody>
      </p:sp>
    </p:spTree>
    <p:extLst>
      <p:ext uri="{BB962C8B-B14F-4D97-AF65-F5344CB8AC3E}">
        <p14:creationId xmlns:p14="http://schemas.microsoft.com/office/powerpoint/2010/main" val="26460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We have assumed: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3464024"/>
              </a:xfrm>
            </p:spPr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GB" sz="2800" dirty="0" smtClean="0"/>
                  <a:t>ICC of the form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GB" sz="2800" dirty="0"/>
                  <a:t>, with time running from 0 to 1</a:t>
                </a:r>
              </a:p>
              <a:p>
                <a:pPr>
                  <a:spcBef>
                    <a:spcPts val="2400"/>
                  </a:spcBef>
                </a:pPr>
                <a:r>
                  <a:rPr lang="en-GB" sz="2800" dirty="0" smtClean="0"/>
                  <a:t>Cubic effect of time on outcome</a:t>
                </a:r>
              </a:p>
              <a:p>
                <a:pPr>
                  <a:spcBef>
                    <a:spcPts val="2400"/>
                  </a:spcBef>
                </a:pPr>
                <a:r>
                  <a:rPr lang="en-GB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GB" sz="2800" dirty="0" smtClean="0"/>
                  <a:t> participants in a cluster recruited at times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skw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type m:val="skw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3464024"/>
              </a:xfrm>
              <a:blipFill>
                <a:blip r:embed="rId3"/>
                <a:stretch>
                  <a:fillRect l="-1412" t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V</a:t>
            </a:r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ariance of treatment effect estimator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5791"/>
            <a:ext cx="2592288" cy="269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75791"/>
            <a:ext cx="2592289" cy="269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68" y="2175792"/>
            <a:ext cx="2584996" cy="2693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25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1.0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57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V</a:t>
            </a:r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ariance of treatment effect estimator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50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1.0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0.1</a:t>
            </a:r>
            <a:endParaRPr lang="en-GB" sz="2000" dirty="0"/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5790"/>
            <a:ext cx="2576562" cy="269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75790"/>
            <a:ext cx="2578210" cy="269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26" y="2175790"/>
            <a:ext cx="2584038" cy="2691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8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V</a:t>
            </a:r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ariance of treatment effect estimator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1.0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0.1</a:t>
            </a:r>
            <a:endParaRPr lang="en-GB" sz="2000" dirty="0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1008"/>
            <a:ext cx="2584767" cy="26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100</a:t>
            </a:r>
            <a:endParaRPr lang="en-GB" sz="2000" dirty="0"/>
          </a:p>
        </p:txBody>
      </p: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71008"/>
            <a:ext cx="2584767" cy="269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32" y="2171006"/>
            <a:ext cx="2590732" cy="2698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2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V</a:t>
            </a:r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ariance of treatment effect estimator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1.0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0.1</a:t>
            </a:r>
            <a:endParaRPr lang="en-GB" sz="2000" dirty="0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5791"/>
            <a:ext cx="2572786" cy="26933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200</a:t>
            </a:r>
            <a:endParaRPr lang="en-GB" sz="2000" dirty="0"/>
          </a:p>
        </p:txBody>
      </p: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75791"/>
            <a:ext cx="2571564" cy="269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5791"/>
            <a:ext cx="2573083" cy="269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6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Transition period in intervention arm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1.0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0.1</a:t>
            </a:r>
            <a:endParaRPr lang="en-GB" sz="2000" dirty="0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8493"/>
            <a:ext cx="2670559" cy="268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81547"/>
            <a:ext cx="2672982" cy="268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1547"/>
            <a:ext cx="2672982" cy="26860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200</a:t>
            </a:r>
          </a:p>
          <a:p>
            <a:r>
              <a:rPr lang="en-GB" sz="2000" i="1" dirty="0">
                <a:latin typeface="Symbol" panose="05050102010706020507" pitchFamily="18" charset="2"/>
              </a:rPr>
              <a:t>r</a:t>
            </a:r>
            <a:r>
              <a:rPr lang="en-GB" sz="2000" dirty="0" smtClean="0"/>
              <a:t> = 0.01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69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Transition period in both arms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1.0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0.1</a:t>
            </a:r>
            <a:endParaRPr lang="en-GB" sz="2000" dirty="0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0398"/>
            <a:ext cx="2674175" cy="2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80399"/>
            <a:ext cx="2677388" cy="2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2" y="2181546"/>
            <a:ext cx="2667420" cy="2686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200</a:t>
            </a:r>
          </a:p>
          <a:p>
            <a:r>
              <a:rPr lang="en-GB" sz="2000" i="1" dirty="0">
                <a:latin typeface="Symbol" panose="05050102010706020507" pitchFamily="18" charset="2"/>
              </a:rPr>
              <a:t>r</a:t>
            </a:r>
            <a:r>
              <a:rPr lang="en-GB" sz="2000" dirty="0" smtClean="0"/>
              <a:t> = 0.01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88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Discrete repeated cross-sections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846640" cy="3608040"/>
          </a:xfrm>
        </p:spPr>
        <p:txBody>
          <a:bodyPr/>
          <a:lstStyle/>
          <a:p>
            <a:r>
              <a:rPr lang="en-GB" sz="2800" dirty="0" smtClean="0"/>
              <a:t>Most papers on multi-period CRTs assume: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xchangeability within each period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ime effect is constant within a period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Motivated by an assumption that recruitment is in discrete, repeated cross-sections</a:t>
            </a:r>
          </a:p>
          <a:p>
            <a:pPr>
              <a:spcBef>
                <a:spcPts val="1200"/>
              </a:spcBef>
            </a:pPr>
            <a:r>
              <a:rPr lang="en-GB" sz="2800" i="1" dirty="0" smtClean="0"/>
              <a:t>e.g.</a:t>
            </a:r>
            <a:r>
              <a:rPr lang="en-GB" sz="2800" dirty="0" smtClean="0"/>
              <a:t> Devon Active Villages Evaluation (DAVE): each village surveyed at five discrete times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Order of polynomial for time effect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linear</a:t>
            </a:r>
            <a:endParaRPr lang="en-GB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quadratic</a:t>
            </a:r>
            <a:endParaRPr lang="en-GB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cubic</a:t>
            </a:r>
            <a:endParaRPr lang="en-GB" sz="2000" dirty="0">
              <a:latin typeface="+mj-lt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83711"/>
            <a:ext cx="2590198" cy="268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85" y="2187046"/>
            <a:ext cx="2586979" cy="268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2498"/>
            <a:ext cx="2597482" cy="26851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200</a:t>
            </a:r>
          </a:p>
          <a:p>
            <a:r>
              <a:rPr lang="en-GB" sz="2000" i="1" dirty="0" smtClean="0">
                <a:latin typeface="Symbol" panose="05050102010706020507" pitchFamily="18" charset="2"/>
              </a:rPr>
              <a:t>r</a:t>
            </a:r>
            <a:r>
              <a:rPr lang="en-GB" sz="2000" dirty="0" smtClean="0"/>
              <a:t> = 0.01</a:t>
            </a:r>
          </a:p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6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Order of polynomial for time effect 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fourth</a:t>
            </a:r>
            <a:endParaRPr lang="en-GB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fifth</a:t>
            </a:r>
            <a:endParaRPr lang="en-GB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16711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sixth</a:t>
            </a:r>
            <a:endParaRPr lang="en-GB" sz="2000" dirty="0">
              <a:latin typeface="+mj-lt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82497"/>
            <a:ext cx="2591368" cy="268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90" y="2185616"/>
            <a:ext cx="2587194" cy="268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1" y="2182497"/>
            <a:ext cx="2590203" cy="26851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/>
              <a:t> = 200</a:t>
            </a:r>
          </a:p>
          <a:p>
            <a:r>
              <a:rPr lang="en-GB" sz="2000" i="1" dirty="0" smtClean="0">
                <a:latin typeface="Symbol" panose="05050102010706020507" pitchFamily="18" charset="2"/>
              </a:rPr>
              <a:t>r</a:t>
            </a:r>
            <a:r>
              <a:rPr lang="en-GB" sz="2000" dirty="0" smtClean="0"/>
              <a:t> = 0.01</a:t>
            </a:r>
          </a:p>
          <a:p>
            <a:r>
              <a:rPr lang="en-GB" sz="2000" i="1" dirty="0">
                <a:latin typeface="Symbol" panose="05050102010706020507" pitchFamily="18" charset="2"/>
              </a:rPr>
              <a:t>t</a:t>
            </a:r>
            <a:r>
              <a:rPr lang="en-GB" sz="2000" dirty="0" smtClean="0"/>
              <a:t> = 0.5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87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41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Conclusions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388843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2400" dirty="0" smtClean="0"/>
              <a:t>If </a:t>
            </a:r>
            <a:r>
              <a:rPr lang="en-GB" sz="2400" i="1" dirty="0" smtClean="0"/>
              <a:t>m</a:t>
            </a:r>
            <a:r>
              <a:rPr lang="en-GB" sz="2400" dirty="0" smtClean="0"/>
              <a:t>, </a:t>
            </a:r>
            <a:r>
              <a:rPr lang="en-GB" sz="2400" i="1" dirty="0" smtClean="0">
                <a:latin typeface="Symbol" panose="05050102010706020507" pitchFamily="18" charset="2"/>
              </a:rPr>
              <a:t>r</a:t>
            </a:r>
            <a:r>
              <a:rPr lang="en-GB" sz="2400" dirty="0" smtClean="0"/>
              <a:t> or </a:t>
            </a:r>
            <a:r>
              <a:rPr lang="en-GB" sz="2400" i="1" dirty="0" smtClean="0">
                <a:latin typeface="Symbol" panose="05050102010706020507" pitchFamily="18" charset="2"/>
              </a:rPr>
              <a:t>t</a:t>
            </a:r>
            <a:r>
              <a:rPr lang="en-GB" sz="2400" dirty="0" smtClean="0"/>
              <a:t> are small then it may not be worth having a baseline period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If the closure period is long and the implementation period is </a:t>
            </a:r>
            <a:r>
              <a:rPr lang="en-GB" sz="2400" dirty="0" smtClean="0"/>
              <a:t>short then </a:t>
            </a:r>
            <a:r>
              <a:rPr lang="en-GB" sz="2400" dirty="0"/>
              <a:t>it may not be worth having a baseline period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As </a:t>
            </a:r>
            <a:r>
              <a:rPr lang="en-GB" sz="2400" i="1" dirty="0" smtClean="0">
                <a:latin typeface="Symbol" panose="05050102010706020507" pitchFamily="18" charset="2"/>
              </a:rPr>
              <a:t>t</a:t>
            </a:r>
            <a:r>
              <a:rPr lang="en-GB" sz="2400" dirty="0" smtClean="0"/>
              <a:t> gets smaller the precise timing of the baseline period (if one is needed) becomes less crucial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It is important to adjust appropriately for the time effect, but the usual benefits of parsimony also apply</a:t>
            </a:r>
          </a:p>
          <a:p>
            <a:pPr>
              <a:spcBef>
                <a:spcPts val="600"/>
              </a:spcBef>
            </a:pPr>
            <a:endParaRPr lang="en-GB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Thank you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An alternative pattern of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8062664" cy="3608040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 smtClean="0">
                <a:solidFill>
                  <a:schemeClr val="accent2"/>
                </a:solidFill>
              </a:rPr>
              <a:t>e.g.</a:t>
            </a:r>
            <a:r>
              <a:rPr lang="en-GB" sz="2800" b="1" dirty="0" smtClean="0">
                <a:solidFill>
                  <a:schemeClr val="accent2"/>
                </a:solidFill>
              </a:rPr>
              <a:t> LBWSAT trial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Evaluated </a:t>
            </a:r>
            <a:r>
              <a:rPr lang="en-GB" sz="2800" dirty="0"/>
              <a:t>impact on birth weight </a:t>
            </a:r>
            <a:r>
              <a:rPr lang="en-GB" sz="2800" dirty="0" smtClean="0"/>
              <a:t>and children’s </a:t>
            </a:r>
            <a:r>
              <a:rPr lang="en-GB" sz="2800" dirty="0"/>
              <a:t>weight-for-age </a:t>
            </a:r>
            <a:r>
              <a:rPr lang="en-GB" sz="2800" i="1" dirty="0" smtClean="0"/>
              <a:t>Z</a:t>
            </a:r>
            <a:r>
              <a:rPr lang="en-GB" sz="2800" dirty="0" smtClean="0"/>
              <a:t>-score of a </a:t>
            </a:r>
            <a:r>
              <a:rPr lang="en-GB" sz="2800" dirty="0"/>
              <a:t>behaviour change </a:t>
            </a:r>
            <a:r>
              <a:rPr lang="en-GB" sz="2800" dirty="0" smtClean="0"/>
              <a:t>strategy </a:t>
            </a:r>
            <a:r>
              <a:rPr lang="en-GB" sz="2800" dirty="0"/>
              <a:t>for pregnant women</a:t>
            </a:r>
            <a:endParaRPr lang="en-GB" sz="2800" dirty="0" smtClean="0"/>
          </a:p>
          <a:p>
            <a:pPr>
              <a:spcBef>
                <a:spcPts val="1200"/>
              </a:spcBef>
            </a:pPr>
            <a:r>
              <a:rPr lang="en-GB" sz="2800" dirty="0" smtClean="0"/>
              <a:t>Clusters were Village Development Committees in Nepal (pop. 4000-9000)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Participants were women falling pregnant from Dec 2013 to Feb 2015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304256"/>
          </a:xfrm>
        </p:spPr>
        <p:txBody>
          <a:bodyPr/>
          <a:lstStyle/>
          <a:p>
            <a:r>
              <a:rPr lang="en-GB" sz="2800" dirty="0" smtClean="0"/>
              <a:t>Cluster size depends on duration and rate of recruitment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1011" name="Group 1010"/>
          <p:cNvGrpSpPr/>
          <p:nvPr/>
        </p:nvGrpSpPr>
        <p:grpSpPr>
          <a:xfrm>
            <a:off x="928945" y="1665042"/>
            <a:ext cx="7099439" cy="251790"/>
            <a:chOff x="200471" y="1484784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25971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25603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22392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27205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29701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28933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30552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22021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20047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25971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34619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34250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31039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35853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38349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37581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39199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30669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28694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34619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4412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4375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4054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4535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4785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4708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4870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4017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3819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4412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53503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53134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49923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54737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57233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56465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58083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49553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47578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53503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6300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6263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5942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6424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6673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6596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6758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5905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5708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6300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72387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72019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68807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73621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76117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75349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76967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68437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66463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72387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81891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81522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78311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83125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85621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84853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86471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77941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75966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81891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91271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90903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87692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92506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95001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94234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95852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87322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85347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91271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00775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00407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97196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02009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04505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03737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05356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96825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94851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00775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10156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09787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06576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11390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13886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13118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14736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06206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04231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10156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19659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19291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16080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20894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23389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22622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24240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15710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13735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19659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129040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128671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25460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130274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132770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132002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133620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25090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23115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129040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13854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13817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13496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13977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14227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14150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14312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13459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13261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13854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147924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147555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144344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149158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151654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150886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152504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143974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141999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147924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15742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15705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15384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15866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16115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16039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16200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15347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15150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15742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166808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166440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163229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168042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170538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169770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171389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162858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160884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166808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17631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17594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17273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17754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18004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17927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18089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17236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17038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17631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18569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18532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18211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18692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18942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18865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19027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18174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17976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18569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19519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19482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19161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19643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19892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19815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19977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19124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18927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19519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0457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0420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0099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0581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0830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0753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0915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0062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19865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0457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14080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13712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10501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15315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17810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17043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18661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10131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08156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14080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23461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23092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19881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24695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227191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26423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228041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19511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17536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23461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232965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232596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229385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234199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236695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235927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237545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229015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27040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232965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242345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241977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238765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243579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246075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245307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246925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238395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236421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242345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25184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25148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24826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25308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25557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25481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25642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24789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24592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25184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26122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26086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25765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26246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26495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26419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26581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25728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25530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26122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270733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270365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267154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271967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274463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273695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275314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266783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264809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270733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28011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27974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27653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28134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28384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28307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28469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27616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27418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28011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289617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289249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286038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290852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293347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292580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294198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285668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283693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289617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29899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29862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29541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0023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0272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0196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0357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29504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29307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29899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08502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08133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04922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09736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12232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11464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13082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04552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02577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08502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17882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17513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14302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19116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21612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20844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22462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13932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11957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17882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327386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27017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23806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328620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331116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330348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331966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23436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21461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327386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337499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337131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333919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338733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341229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340461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342079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333549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331575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337499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346147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345778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342567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347381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349877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349109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350727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342197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340222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346147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3556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3552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3520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3568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3593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3586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3602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3517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3497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3556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365031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364662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361451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366265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368761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367993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369611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361081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359106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365031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82" name="Straight Connector 1381"/>
            <p:cNvCxnSpPr/>
            <p:nvPr/>
          </p:nvCxnSpPr>
          <p:spPr bwMode="auto">
            <a:xfrm flipV="1">
              <a:off x="37453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37416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37095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37576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37826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37749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37911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37058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36861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37453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383915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383546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380335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5" name="Straight Connector 1394"/>
            <p:cNvCxnSpPr/>
            <p:nvPr/>
          </p:nvCxnSpPr>
          <p:spPr bwMode="auto">
            <a:xfrm>
              <a:off x="385149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387645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386877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388495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379965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377990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383915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39341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39305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38983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39465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39714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39638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39799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38946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38749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39341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0279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0243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39922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0403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0652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0576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0738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39885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39687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0279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12303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11935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08723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13537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16033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15265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16883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08353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06379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12303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21683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21315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18104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22918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25413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24646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26264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17734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15759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21683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431187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430819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427608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432421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434917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434149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435768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427238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25263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431187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440568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440199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436988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441802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444298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443530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445148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436618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434643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440568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45007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44970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44649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45130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45380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45303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45465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44612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44414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45007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459452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459083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455872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460686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463182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462414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464032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455502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453527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459452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46895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46858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46537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47019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47268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47191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47353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46500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46303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46895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478336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477968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474756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479570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482066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481298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482916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474386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472412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478336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487840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487471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484260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489074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491570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490802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492420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483890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481915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487840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49722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49685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49364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49845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0095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0018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0180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49327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49129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49722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06724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06356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03145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07958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10454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09686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11305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02774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00800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06724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1610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1573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1252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1733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1983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1906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2068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1215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1018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1610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25608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25240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22029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26843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529338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528571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530189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21659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19684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25608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534989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534620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531409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536223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538719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537951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539569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531039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529064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534989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544493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544124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540913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545727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548223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547455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549073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540543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538568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544493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553873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553504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550293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555107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557603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556835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558453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549923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547948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553873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563377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563008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559797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564611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567107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566339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567957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559427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557452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563377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572757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572389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569178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573991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576487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575719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577338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568807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566833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572757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582261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581893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578681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583495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585991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585223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586841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578311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576337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582261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59164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59127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58806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59287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59537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59460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59622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58769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58571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59164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01145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00777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597566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02379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04875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04107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05726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597196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595221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01145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1052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1015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0694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1176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1425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1348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1510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0657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0460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1052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20029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19661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16450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21264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23759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22992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24610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16080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14105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20029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629410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629041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25830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630644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633140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632372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633990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25460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23485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629410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638914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638545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635334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640148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642644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641876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643494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634964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632989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638914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6491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6487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6455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6503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6528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6521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6537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6452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6432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6491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657798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657429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654218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659032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661528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660760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662378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653848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651873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657798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667302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666933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663722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668536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671032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670264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671882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663352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661377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667302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67668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67631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67310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67791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68041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67964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68126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67273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67075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67668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686186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685817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682606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687420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689916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689148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690766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682236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680261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686186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69556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69519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69198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69680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69929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69852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0014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69161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68964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69556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05070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04702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01491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06304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08800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08032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09651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01120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699146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05070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14451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14082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10871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15685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18181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17413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19031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10501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08526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14451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23954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23586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20375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25189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727684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26917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20005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18030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23954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727410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08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304256"/>
          </a:xfrm>
        </p:spPr>
        <p:txBody>
          <a:bodyPr/>
          <a:lstStyle/>
          <a:p>
            <a:r>
              <a:rPr lang="en-GB" sz="2800" dirty="0" smtClean="0"/>
              <a:t>When recruitment is continuous, cross-over times may have little real significance, at least in clusters which do not cross over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1011" name="Group 1010"/>
          <p:cNvGrpSpPr/>
          <p:nvPr/>
        </p:nvGrpSpPr>
        <p:grpSpPr>
          <a:xfrm>
            <a:off x="928945" y="1665042"/>
            <a:ext cx="7099439" cy="251790"/>
            <a:chOff x="200471" y="1484784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25971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25603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22392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27205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29701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28933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30552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22021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20047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25971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34619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34250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31039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35853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38349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37581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39199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30669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28694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34619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4412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4375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4054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4535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4785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4708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4870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4017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3819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4412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53503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53134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49923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54737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57233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56465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58083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49553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47578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53503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6300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6263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5942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6424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6673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6596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6758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5905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5708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6300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72387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72019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68807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73621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76117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75349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76967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68437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66463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72387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81891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81522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78311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83125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85621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84853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86471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77941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75966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81891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91271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90903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87692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92506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95001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94234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95852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87322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85347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91271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00775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00407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97196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02009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04505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03737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05356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96825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94851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00775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10156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09787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06576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11390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13886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13118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14736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06206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04231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10156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19659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19291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16080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20894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23389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22622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24240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15710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13735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19659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129040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128671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25460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130274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132770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132002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133620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25090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23115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129040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13854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13817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13496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13977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14227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14150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14312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13459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13261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13854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147924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147555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144344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149158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151654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150886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152504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143974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141999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147924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15742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15705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15384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15866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16115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16039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16200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15347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15150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15742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166808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166440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163229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168042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170538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169770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171389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162858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160884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166808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17631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17594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17273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17754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18004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17927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18089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17236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17038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17631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18569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18532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18211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18692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18942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18865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19027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18174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17976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18569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19519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19482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19161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19643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19892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19815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19977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19124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18927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19519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0457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0420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0099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0581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0830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0753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0915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0062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19865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0457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14080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13712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10501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15315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17810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17043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18661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10131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08156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14080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23461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23092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19881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24695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227191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26423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228041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19511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17536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23461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232965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232596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229385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234199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236695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235927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237545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229015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27040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232965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242345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241977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238765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243579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246075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245307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246925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238395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236421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242345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25184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25148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24826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25308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25557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25481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25642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24789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24592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25184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26122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26086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25765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26246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26495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26419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26581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25728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25530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26122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270733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270365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267154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271967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274463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273695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275314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266783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264809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270733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28011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27974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27653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28134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28384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28307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28469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27616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27418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28011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289617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289249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286038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290852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293347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292580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294198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285668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283693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289617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29899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29862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29541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0023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0272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0196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0357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29504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29307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29899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08502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08133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04922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09736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12232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11464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13082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04552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02577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08502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17882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17513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14302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19116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21612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20844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22462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13932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11957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17882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327386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27017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23806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328620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331116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330348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331966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23436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21461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327386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337499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337131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333919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338733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341229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340461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342079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333549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331575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337499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346147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345778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342567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347381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349877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349109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350727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342197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340222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346147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3556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3552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3520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3568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3593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3586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3602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3517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3497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3556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365031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364662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361451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366265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368761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367993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369611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361081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359106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365031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82" name="Straight Connector 1381"/>
            <p:cNvCxnSpPr/>
            <p:nvPr/>
          </p:nvCxnSpPr>
          <p:spPr bwMode="auto">
            <a:xfrm flipV="1">
              <a:off x="37453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37416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37095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37576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37826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37749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37911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37058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36861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37453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383915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383546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380335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5" name="Straight Connector 1394"/>
            <p:cNvCxnSpPr/>
            <p:nvPr/>
          </p:nvCxnSpPr>
          <p:spPr bwMode="auto">
            <a:xfrm>
              <a:off x="385149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387645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386877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388495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379965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377990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383915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39341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39305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38983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39465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39714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39638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39799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38946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38749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39341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0279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0243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39922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0403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0652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0576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0738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39885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39687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0279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12303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11935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08723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13537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16033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15265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16883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08353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06379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12303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21683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21315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18104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22918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25413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24646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26264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17734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15759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21683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431187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430819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427608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432421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434917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434149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435768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427238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25263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431187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440568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440199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436988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441802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444298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443530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445148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436618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434643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440568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45007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44970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44649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45130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45380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45303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45465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44612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44414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45007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459452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459083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455872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460686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463182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462414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464032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455502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453527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459452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46895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46858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46537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47019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47268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47191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47353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46500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46303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46895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478336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477968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474756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479570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482066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481298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482916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474386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472412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478336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487840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487471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484260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489074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491570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490802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492420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483890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481915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487840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49722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49685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49364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49845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0095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0018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0180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49327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49129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49722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06724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06356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03145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07958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10454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09686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11305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02774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00800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06724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1610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1573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1252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1733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1983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1906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2068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1215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1018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1610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25608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25240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22029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26843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529338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528571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530189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21659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19684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25608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534989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534620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531409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536223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538719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537951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539569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531039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529064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534989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544493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544124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540913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545727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548223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547455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549073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540543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538568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544493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553873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553504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550293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555107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557603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556835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558453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549923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547948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553873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563377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563008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559797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564611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567107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566339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567957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559427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557452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563377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572757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572389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569178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573991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576487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575719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577338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568807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566833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572757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582261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581893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578681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583495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585991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585223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586841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578311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576337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582261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59164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59127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58806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59287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59537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59460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59622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58769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58571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59164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01145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00777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597566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02379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04875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04107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05726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597196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595221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01145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1052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1015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0694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1176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1425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1348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1510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0657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0460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1052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20029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19661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16450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21264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23759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22992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24610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16080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14105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20029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629410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629041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25830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630644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633140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632372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633990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25460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23485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629410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638914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638545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635334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640148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642644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641876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643494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634964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632989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638914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6491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6487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6455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6503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6528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6521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6537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6452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6432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6491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657798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657429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654218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659032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661528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660760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662378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653848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651873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657798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667302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666933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663722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668536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671032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670264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671882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663352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661377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667302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67668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67631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67310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67791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68041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67964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68126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67273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67075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67668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686186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685817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682606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687420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689916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689148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690766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682236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680261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686186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69556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69519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69198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69680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69929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69852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0014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69161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68964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69556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05070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04702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01491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06304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08800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08032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09651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01120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699146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05070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14451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14082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10871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15685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18181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17413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19031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10501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08526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14451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23954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23586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20375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25189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727684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26917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20005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18030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23954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727410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079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1011" name="Group 1010"/>
          <p:cNvGrpSpPr/>
          <p:nvPr/>
        </p:nvGrpSpPr>
        <p:grpSpPr>
          <a:xfrm>
            <a:off x="928945" y="1665042"/>
            <a:ext cx="7099439" cy="251790"/>
            <a:chOff x="200471" y="1484784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25971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25603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22392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27205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29701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28933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30552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22021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20047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25971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34619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34250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31039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35853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38349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37581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39199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30669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28694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34619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4412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4375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4054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4535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4785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4708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4870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4017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3819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4412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53503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53134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49923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54737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57233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56465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58083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49553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47578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53503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6300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6263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5942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6424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6673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6596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6758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5905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5708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6300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72387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72019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68807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73621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76117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75349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76967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68437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66463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72387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81891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81522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78311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83125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85621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84853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86471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77941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75966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81891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91271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90903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87692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92506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95001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94234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95852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87322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85347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91271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00775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00407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97196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02009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04505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03737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05356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96825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94851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00775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10156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09787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06576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11390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13886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13118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14736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06206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04231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10156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19659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19291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16080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20894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23389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22622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24240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15710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13735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19659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129040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128671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25460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130274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132770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132002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133620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25090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23115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129040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13854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13817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13496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13977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14227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14150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14312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13459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13261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13854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147924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147555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144344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149158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151654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150886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152504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143974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141999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147924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15742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15705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15384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15866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16115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16039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16200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15347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15150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15742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166808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166440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163229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168042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170538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169770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171389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162858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160884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166808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17631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17594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17273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17754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18004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17927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18089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17236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17038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17631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18569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18532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18211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18692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18942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18865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19027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18174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17976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18569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19519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19482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19161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19643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19892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19815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19977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19124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18927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19519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0457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0420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0099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0581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0830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0753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0915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0062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19865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0457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14080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13712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10501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15315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17810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17043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18661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10131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08156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14080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23461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23092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19881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24695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227191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26423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228041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19511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17536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23461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232965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232596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229385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234199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236695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235927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237545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229015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27040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232965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242345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241977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238765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243579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246075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245307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246925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238395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236421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242345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25184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25148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24826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25308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25557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25481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25642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24789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24592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25184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26122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26086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25765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26246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26495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26419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26581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25728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25530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26122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270733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270365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267154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271967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274463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273695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275314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266783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264809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270733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28011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27974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27653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28134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28384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28307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28469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27616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27418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28011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289617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289249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286038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290852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293347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292580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294198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285668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283693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289617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29899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29862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29541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0023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0272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0196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0357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29504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29307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29899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08502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08133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04922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09736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12232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11464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13082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04552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02577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08502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17882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17513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14302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19116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21612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20844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22462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13932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11957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17882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327386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27017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23806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328620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331116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330348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331966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23436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21461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327386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337499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337131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333919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338733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341229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340461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342079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333549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331575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337499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346147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345778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342567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347381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349877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349109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350727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342197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340222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346147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3556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3552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3520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3568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3593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3586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3602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3517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3497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3556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365031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364662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361451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366265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368761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367993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369611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361081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359106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365031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82" name="Straight Connector 1381"/>
            <p:cNvCxnSpPr/>
            <p:nvPr/>
          </p:nvCxnSpPr>
          <p:spPr bwMode="auto">
            <a:xfrm flipV="1">
              <a:off x="37453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37416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37095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37576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37826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37749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37911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37058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36861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37453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383915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383546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380335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5" name="Straight Connector 1394"/>
            <p:cNvCxnSpPr/>
            <p:nvPr/>
          </p:nvCxnSpPr>
          <p:spPr bwMode="auto">
            <a:xfrm>
              <a:off x="385149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387645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386877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388495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379965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377990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383915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39341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39305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38983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39465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39714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39638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39799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38946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38749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39341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0279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0243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39922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0403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0652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0576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0738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39885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39687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0279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12303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11935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08723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13537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16033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15265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16883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08353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06379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12303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21683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21315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18104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22918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25413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24646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26264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17734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15759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21683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431187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430819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427608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432421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434917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434149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435768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427238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25263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431187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440568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440199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436988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441802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444298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443530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445148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436618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434643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440568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45007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44970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44649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45130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45380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45303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45465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44612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44414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45007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459452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459083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455872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460686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463182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462414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464032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455502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453527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459452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46895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46858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46537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47019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47268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47191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47353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46500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46303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46895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478336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477968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474756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479570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482066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481298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482916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474386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472412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478336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487840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487471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484260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489074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491570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490802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492420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483890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481915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487840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49722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49685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49364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49845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0095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0018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0180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49327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49129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49722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06724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06356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03145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07958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10454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09686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11305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02774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00800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06724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1610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1573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1252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1733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1983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1906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2068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1215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1018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1610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25608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25240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22029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26843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529338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528571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530189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21659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19684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25608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534989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534620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531409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536223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538719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537951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539569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531039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529064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534989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544493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544124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540913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545727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548223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547455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549073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540543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538568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544493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553873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553504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550293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555107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557603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556835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558453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549923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547948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553873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563377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563008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559797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564611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567107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566339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567957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559427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557452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563377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572757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572389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569178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573991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576487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575719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577338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568807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566833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572757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582261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581893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578681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583495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585991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585223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586841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578311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576337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582261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59164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59127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58806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59287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59537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59460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59622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58769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58571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59164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01145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00777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597566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02379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04875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04107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05726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597196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595221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01145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1052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1015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0694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1176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1425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1348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1510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0657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0460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1052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20029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19661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16450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21264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23759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22992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24610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16080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14105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20029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629410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629041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25830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630644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633140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632372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633990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25460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23485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629410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638914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638545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635334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640148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642644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641876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643494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634964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632989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638914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6491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6487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6455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6503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6528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6521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6537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6452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6432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6491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657798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657429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654218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659032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661528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660760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662378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653848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651873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657798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667302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666933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663722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668536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671032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670264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671882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663352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661377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667302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67668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67631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67310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67791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68041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67964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68126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67273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67075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67668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686186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685817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682606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687420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689916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689148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690766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682236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680261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686186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69556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69519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69198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69680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69929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69852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0014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69161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68964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69556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05070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04702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01491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06304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08800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08032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09651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01120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699146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05070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14451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14082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10871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15685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18181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17413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19031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10501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08526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14451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23954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23586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20375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25189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727684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26917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20005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18030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23954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727410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>
            <a:off x="4499992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63" name="Straight Connector 1762"/>
          <p:cNvCxnSpPr/>
          <p:nvPr/>
        </p:nvCxnSpPr>
        <p:spPr bwMode="auto">
          <a:xfrm>
            <a:off x="6292806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64" name="Straight Connector 1763"/>
          <p:cNvCxnSpPr/>
          <p:nvPr/>
        </p:nvCxnSpPr>
        <p:spPr bwMode="auto">
          <a:xfrm>
            <a:off x="2753281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4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304256"/>
          </a:xfrm>
        </p:spPr>
        <p:txBody>
          <a:bodyPr/>
          <a:lstStyle/>
          <a:p>
            <a:r>
              <a:rPr lang="en-GB" sz="2800" dirty="0" smtClean="0"/>
              <a:t>When recruitment is continuous, cross-over times may have little real significance, at least in clusters which do not cross over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3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1011" name="Group 1010"/>
          <p:cNvGrpSpPr/>
          <p:nvPr/>
        </p:nvGrpSpPr>
        <p:grpSpPr>
          <a:xfrm>
            <a:off x="928945" y="1665042"/>
            <a:ext cx="7099439" cy="251790"/>
            <a:chOff x="200471" y="1484784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25971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25603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22392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27205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29701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28933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30552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22021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20047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25971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34619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34250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31039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35853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38349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37581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39199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30669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28694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34619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4412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4375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4054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4535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4785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4708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4870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4017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3819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4412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53503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53134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49923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54737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57233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56465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58083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49553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47578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53503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6300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6263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5942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6424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6673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6596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6758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5905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5708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6300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72387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72019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68807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73621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76117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75349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76967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68437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66463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72387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81891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81522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78311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83125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85621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84853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86471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77941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75966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81891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91271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90903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87692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92506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95001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94234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95852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87322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85347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91271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00775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00407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97196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02009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04505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03737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05356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96825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94851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00775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10156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09787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06576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11390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13886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13118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14736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06206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04231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10156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19659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19291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16080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20894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23389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22622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24240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15710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13735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19659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129040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128671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25460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130274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132770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132002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133620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25090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23115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129040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13854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13817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13496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13977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14227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14150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14312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13459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13261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13854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147924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147555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144344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149158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151654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150886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152504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143974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141999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147924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15742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15705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15384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15866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16115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16039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16200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15347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15150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15742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166808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166440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163229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168042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170538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169770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171389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162858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160884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166808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17631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17594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17273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17754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18004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17927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18089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17236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17038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17631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185692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185324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182113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186927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189422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188655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190273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181743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179768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185692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19519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19482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19161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19643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19892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19815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19977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19124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18927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19519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04577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04208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00997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05811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08307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07539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09157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00627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198652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04577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14080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13712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10501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15315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17810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17043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18661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10131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08156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14080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23461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23092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19881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24695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227191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26423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228041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19511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17536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23461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232965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232596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229385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234199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236695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235927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237545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229015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27040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232965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242345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241977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238765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243579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246075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245307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246925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238395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236421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242345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25184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25148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24826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25308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25557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25481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25642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24789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24592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25184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26122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26086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25765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26246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26495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26419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26581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25728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25530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26122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270733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270365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267154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271967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274463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273695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275314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266783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264809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270733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280114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279745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276534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281348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283844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283076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284694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276164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274189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280114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289617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289249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286038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290852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293347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292580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294198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285668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283693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289617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298998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298629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295418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00232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02728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01960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03578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295048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293073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298998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08502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08133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04922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09736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12232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11464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13082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04552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02577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08502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17882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17513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14302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19116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21612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20844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22462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13932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11957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17882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327386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27017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23806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328620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331116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330348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331966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23436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21461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327386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337499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337131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333919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338733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341229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340461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342079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333549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331575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337499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346147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345778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342567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347381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349877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349109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350727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342197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340222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346147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3556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3552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3520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3568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3593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3586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3602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3517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3497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3556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365031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364662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361451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366265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368761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367993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369611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361081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359106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365031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82" name="Straight Connector 1381"/>
            <p:cNvCxnSpPr/>
            <p:nvPr/>
          </p:nvCxnSpPr>
          <p:spPr bwMode="auto">
            <a:xfrm flipV="1">
              <a:off x="37453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37416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37095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37576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37826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37749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37911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37058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36861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37453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383915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383546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380335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5" name="Straight Connector 1394"/>
            <p:cNvCxnSpPr/>
            <p:nvPr/>
          </p:nvCxnSpPr>
          <p:spPr bwMode="auto">
            <a:xfrm>
              <a:off x="385149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387645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386877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388495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379965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377990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383915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393419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393050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389839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394653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397149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396381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397999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389469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387494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393419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02799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02431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399220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04033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06529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05761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07380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398850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396875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02799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12303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11935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08723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13537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16033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15265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16883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08353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06379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12303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21683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21315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18104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22918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25413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24646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26264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17734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15759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21683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431187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430819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427608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432421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434917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434149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435768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427238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25263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431187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440568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440199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436988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441802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444298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443530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445148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436618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434643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440568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45007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44970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44649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45130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45380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45303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45465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44612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44414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45007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459452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459083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455872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460686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463182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462414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464032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455502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453527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459452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46895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46858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46537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47019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47268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47191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47353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46500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46303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46895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478336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477968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474756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479570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482066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481298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482916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474386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472412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478336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487840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487471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484260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489074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491570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490802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492420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483890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481915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487840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49722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49685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49364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49845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0095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0018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0180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49327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49129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49722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06724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06356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03145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07958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10454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09686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11305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02774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00800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06724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16105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15736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12525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17339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19835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19067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20685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12155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10180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16105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25608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25240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22029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26843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529338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528571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530189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21659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19684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25608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534989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534620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531409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536223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538719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537951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539569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531039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529064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534989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544493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544124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540913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545727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548223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547455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549073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540543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538568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544493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5538734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5535049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5502938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5551076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5576034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5568356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5584538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5499237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5479489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5538734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5633772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5630087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5597976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5646114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5671072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5663394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5679576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5594275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557452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5633772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572757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572389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569178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573991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576487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575719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577338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568807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566833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572757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582261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581893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578681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583495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585991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585223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586841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578311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576337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582261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591641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591273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588062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592876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595371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594604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596222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587692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585717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591641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01145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00777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597566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02379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04875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04107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05726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597196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595221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01145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10526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10157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06946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11760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14256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13488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15106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06576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04601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10526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200299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196614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164503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212641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237599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229921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246103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160802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141054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200299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629410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629041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25830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630644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633140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632372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633990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25460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23485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629410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638914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638545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635334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640148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642644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641876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643494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634964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632989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638914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649150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648782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645571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650385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652880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652113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6537312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645201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643226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649150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657798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657429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654218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659032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661528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660760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662378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653848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651873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657798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6673021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6669336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6637225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6685363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6710321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6702643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6718825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6633524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6613776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6673021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6766825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6763140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6731029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6779167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6804125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6796447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6812629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6727328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6707580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6766825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6861863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6858178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6826067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6874205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6899163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6891485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6907667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6822366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6802618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6861863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6955667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6951982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6919871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6968009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6992967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6985289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001471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6916170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6896422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6955667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050706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047021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014910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063048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088006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080328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096510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011209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6991461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050706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144510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140825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108714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156852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181810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174132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190314" y="1604715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105013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085265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144510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239548" y="1548966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235863" y="1637833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203752" y="1677401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251890" y="1642770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7276848" y="1670419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269170" y="1566145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200051" y="1556294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180303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239548" y="1484784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7274107" y="1589675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>
            <a:off x="3772526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63" name="Straight Connector 1762"/>
          <p:cNvCxnSpPr/>
          <p:nvPr/>
        </p:nvCxnSpPr>
        <p:spPr bwMode="auto">
          <a:xfrm>
            <a:off x="5212686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64" name="Straight Connector 1763"/>
          <p:cNvCxnSpPr/>
          <p:nvPr/>
        </p:nvCxnSpPr>
        <p:spPr bwMode="auto">
          <a:xfrm>
            <a:off x="2339752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3" name="Straight Connector 762"/>
          <p:cNvCxnSpPr/>
          <p:nvPr/>
        </p:nvCxnSpPr>
        <p:spPr bwMode="auto">
          <a:xfrm>
            <a:off x="6652846" y="2060848"/>
            <a:ext cx="7386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5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304256"/>
          </a:xfrm>
        </p:spPr>
        <p:txBody>
          <a:bodyPr/>
          <a:lstStyle/>
          <a:p>
            <a:r>
              <a:rPr lang="en-GB" sz="2800" dirty="0" smtClean="0"/>
              <a:t>When recruitment is continuous, cross-over times may have little real significance, at least in clusters which do not cross over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6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5702300"/>
            <a:ext cx="9156700" cy="1182688"/>
            <a:chOff x="-12700" y="5702300"/>
            <a:chExt cx="9156700" cy="1182688"/>
          </a:xfrm>
        </p:grpSpPr>
        <p:pic>
          <p:nvPicPr>
            <p:cNvPr id="5126" name="Picture 4" descr="QMfoo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/>
            <a:stretch>
              <a:fillRect/>
            </a:stretch>
          </p:blipFill>
          <p:spPr bwMode="auto">
            <a:xfrm>
              <a:off x="-12700" y="5702301"/>
              <a:ext cx="9144000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1"/>
            <p:cNvSpPr>
              <a:spLocks noChangeArrowheads="1"/>
            </p:cNvSpPr>
            <p:nvPr/>
          </p:nvSpPr>
          <p:spPr bwMode="auto">
            <a:xfrm>
              <a:off x="7380288" y="5702300"/>
              <a:ext cx="1763712" cy="1182688"/>
            </a:xfrm>
            <a:prstGeom prst="rect">
              <a:avLst/>
            </a:prstGeom>
            <a:solidFill>
              <a:srgbClr val="01379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5128" name="TextBox 1"/>
            <p:cNvSpPr txBox="1">
              <a:spLocks noChangeArrowheads="1"/>
            </p:cNvSpPr>
            <p:nvPr/>
          </p:nvSpPr>
          <p:spPr bwMode="auto">
            <a:xfrm>
              <a:off x="5858956" y="6021289"/>
              <a:ext cx="31775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www.qmul.ac.uk/pctu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Continuous recruitment</a:t>
            </a:r>
            <a:endParaRPr lang="en-GB" sz="32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304256"/>
          </a:xfrm>
        </p:spPr>
        <p:txBody>
          <a:bodyPr/>
          <a:lstStyle/>
          <a:p>
            <a:r>
              <a:rPr lang="en-GB" sz="2800" dirty="0"/>
              <a:t>W</a:t>
            </a:r>
            <a:r>
              <a:rPr lang="en-GB" sz="2800" dirty="0" smtClean="0"/>
              <a:t>hich pair of individuals has the most correlated outcomes?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915165" cy="3874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8945" y="1665042"/>
            <a:ext cx="7099439" cy="251790"/>
            <a:chOff x="928945" y="1665042"/>
            <a:chExt cx="7099439" cy="251790"/>
          </a:xfrm>
        </p:grpSpPr>
        <p:cxnSp>
          <p:nvCxnSpPr>
            <p:cNvPr id="1012" name="Straight Connector 1011"/>
            <p:cNvCxnSpPr/>
            <p:nvPr/>
          </p:nvCxnSpPr>
          <p:spPr bwMode="auto">
            <a:xfrm flipV="1">
              <a:off x="98819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3" name="Straight Connector 1012"/>
            <p:cNvCxnSpPr/>
            <p:nvPr/>
          </p:nvCxnSpPr>
          <p:spPr bwMode="auto">
            <a:xfrm flipV="1">
              <a:off x="98450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4" name="Straight Connector 1013"/>
            <p:cNvCxnSpPr/>
            <p:nvPr/>
          </p:nvCxnSpPr>
          <p:spPr bwMode="auto">
            <a:xfrm flipH="1">
              <a:off x="95239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5" name="Straight Connector 1014"/>
            <p:cNvCxnSpPr/>
            <p:nvPr/>
          </p:nvCxnSpPr>
          <p:spPr bwMode="auto">
            <a:xfrm>
              <a:off x="100053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6" name="Straight Connector 1015"/>
            <p:cNvCxnSpPr/>
            <p:nvPr/>
          </p:nvCxnSpPr>
          <p:spPr bwMode="auto">
            <a:xfrm flipH="1" flipV="1">
              <a:off x="102549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7" name="Straight Connector 1016"/>
            <p:cNvCxnSpPr/>
            <p:nvPr/>
          </p:nvCxnSpPr>
          <p:spPr bwMode="auto">
            <a:xfrm>
              <a:off x="101781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8" name="Straight Connector 1017"/>
            <p:cNvCxnSpPr/>
            <p:nvPr/>
          </p:nvCxnSpPr>
          <p:spPr bwMode="auto">
            <a:xfrm flipH="1" flipV="1">
              <a:off x="103399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9" name="Straight Connector 1018"/>
            <p:cNvCxnSpPr/>
            <p:nvPr/>
          </p:nvCxnSpPr>
          <p:spPr bwMode="auto">
            <a:xfrm flipV="1">
              <a:off x="94869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0" name="Straight Connector 1019"/>
            <p:cNvCxnSpPr/>
            <p:nvPr/>
          </p:nvCxnSpPr>
          <p:spPr bwMode="auto">
            <a:xfrm flipH="1">
              <a:off x="92894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1" name="Oval 1020"/>
            <p:cNvSpPr/>
            <p:nvPr/>
          </p:nvSpPr>
          <p:spPr bwMode="auto">
            <a:xfrm>
              <a:off x="98819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22" name="Straight Connector 1021"/>
            <p:cNvCxnSpPr/>
            <p:nvPr/>
          </p:nvCxnSpPr>
          <p:spPr bwMode="auto">
            <a:xfrm flipV="1">
              <a:off x="107466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3" name="Straight Connector 1022"/>
            <p:cNvCxnSpPr/>
            <p:nvPr/>
          </p:nvCxnSpPr>
          <p:spPr bwMode="auto">
            <a:xfrm flipV="1">
              <a:off x="107098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4" name="Straight Connector 1023"/>
            <p:cNvCxnSpPr/>
            <p:nvPr/>
          </p:nvCxnSpPr>
          <p:spPr bwMode="auto">
            <a:xfrm flipH="1">
              <a:off x="103886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5" name="Straight Connector 1024"/>
            <p:cNvCxnSpPr/>
            <p:nvPr/>
          </p:nvCxnSpPr>
          <p:spPr bwMode="auto">
            <a:xfrm>
              <a:off x="108700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6" name="Straight Connector 1025"/>
            <p:cNvCxnSpPr/>
            <p:nvPr/>
          </p:nvCxnSpPr>
          <p:spPr bwMode="auto">
            <a:xfrm flipH="1" flipV="1">
              <a:off x="111196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7" name="Straight Connector 1026"/>
            <p:cNvCxnSpPr/>
            <p:nvPr/>
          </p:nvCxnSpPr>
          <p:spPr bwMode="auto">
            <a:xfrm>
              <a:off x="110428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8" name="Straight Connector 1027"/>
            <p:cNvCxnSpPr/>
            <p:nvPr/>
          </p:nvCxnSpPr>
          <p:spPr bwMode="auto">
            <a:xfrm flipH="1" flipV="1">
              <a:off x="112046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9" name="Straight Connector 1028"/>
            <p:cNvCxnSpPr/>
            <p:nvPr/>
          </p:nvCxnSpPr>
          <p:spPr bwMode="auto">
            <a:xfrm flipV="1">
              <a:off x="103516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0" name="Straight Connector 1029"/>
            <p:cNvCxnSpPr/>
            <p:nvPr/>
          </p:nvCxnSpPr>
          <p:spPr bwMode="auto">
            <a:xfrm flipH="1">
              <a:off x="101542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1" name="Oval 1030"/>
            <p:cNvSpPr/>
            <p:nvPr/>
          </p:nvSpPr>
          <p:spPr bwMode="auto">
            <a:xfrm>
              <a:off x="107466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32" name="Straight Connector 1031"/>
            <p:cNvCxnSpPr/>
            <p:nvPr/>
          </p:nvCxnSpPr>
          <p:spPr bwMode="auto">
            <a:xfrm flipV="1">
              <a:off x="11697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3" name="Straight Connector 1032"/>
            <p:cNvCxnSpPr/>
            <p:nvPr/>
          </p:nvCxnSpPr>
          <p:spPr bwMode="auto">
            <a:xfrm flipV="1">
              <a:off x="11660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4" name="Straight Connector 1033"/>
            <p:cNvCxnSpPr/>
            <p:nvPr/>
          </p:nvCxnSpPr>
          <p:spPr bwMode="auto">
            <a:xfrm flipH="1">
              <a:off x="11339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5" name="Straight Connector 1034"/>
            <p:cNvCxnSpPr/>
            <p:nvPr/>
          </p:nvCxnSpPr>
          <p:spPr bwMode="auto">
            <a:xfrm>
              <a:off x="11820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6" name="Straight Connector 1035"/>
            <p:cNvCxnSpPr/>
            <p:nvPr/>
          </p:nvCxnSpPr>
          <p:spPr bwMode="auto">
            <a:xfrm flipH="1" flipV="1">
              <a:off x="12070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11993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8" name="Straight Connector 1037"/>
            <p:cNvCxnSpPr/>
            <p:nvPr/>
          </p:nvCxnSpPr>
          <p:spPr bwMode="auto">
            <a:xfrm flipH="1" flipV="1">
              <a:off x="12155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 flipV="1">
              <a:off x="11302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0" name="Straight Connector 1039"/>
            <p:cNvCxnSpPr/>
            <p:nvPr/>
          </p:nvCxnSpPr>
          <p:spPr bwMode="auto">
            <a:xfrm flipH="1">
              <a:off x="11104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1" name="Oval 1040"/>
            <p:cNvSpPr/>
            <p:nvPr/>
          </p:nvSpPr>
          <p:spPr bwMode="auto">
            <a:xfrm>
              <a:off x="11697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42" name="Straight Connector 1041"/>
            <p:cNvCxnSpPr/>
            <p:nvPr/>
          </p:nvCxnSpPr>
          <p:spPr bwMode="auto">
            <a:xfrm flipV="1">
              <a:off x="126350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3" name="Straight Connector 1042"/>
            <p:cNvCxnSpPr/>
            <p:nvPr/>
          </p:nvCxnSpPr>
          <p:spPr bwMode="auto">
            <a:xfrm flipV="1">
              <a:off x="125982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 flipH="1">
              <a:off x="122771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 bwMode="auto">
            <a:xfrm>
              <a:off x="127584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 bwMode="auto">
            <a:xfrm flipH="1" flipV="1">
              <a:off x="130080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7" name="Straight Connector 1046"/>
            <p:cNvCxnSpPr/>
            <p:nvPr/>
          </p:nvCxnSpPr>
          <p:spPr bwMode="auto">
            <a:xfrm>
              <a:off x="129312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8" name="Straight Connector 1047"/>
            <p:cNvCxnSpPr/>
            <p:nvPr/>
          </p:nvCxnSpPr>
          <p:spPr bwMode="auto">
            <a:xfrm flipH="1" flipV="1">
              <a:off x="130931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V="1">
              <a:off x="122401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0" name="Straight Connector 1049"/>
            <p:cNvCxnSpPr/>
            <p:nvPr/>
          </p:nvCxnSpPr>
          <p:spPr bwMode="auto">
            <a:xfrm flipH="1">
              <a:off x="120426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1" name="Oval 1050"/>
            <p:cNvSpPr/>
            <p:nvPr/>
          </p:nvSpPr>
          <p:spPr bwMode="auto">
            <a:xfrm>
              <a:off x="126350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52" name="Straight Connector 1051"/>
            <p:cNvCxnSpPr/>
            <p:nvPr/>
          </p:nvCxnSpPr>
          <p:spPr bwMode="auto">
            <a:xfrm flipV="1">
              <a:off x="13585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3" name="Straight Connector 1052"/>
            <p:cNvCxnSpPr/>
            <p:nvPr/>
          </p:nvCxnSpPr>
          <p:spPr bwMode="auto">
            <a:xfrm flipV="1">
              <a:off x="13548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 flipH="1">
              <a:off x="13227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5" name="Straight Connector 1054"/>
            <p:cNvCxnSpPr/>
            <p:nvPr/>
          </p:nvCxnSpPr>
          <p:spPr bwMode="auto">
            <a:xfrm>
              <a:off x="13708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 flipH="1" flipV="1">
              <a:off x="13958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7" name="Straight Connector 1056"/>
            <p:cNvCxnSpPr/>
            <p:nvPr/>
          </p:nvCxnSpPr>
          <p:spPr bwMode="auto">
            <a:xfrm>
              <a:off x="13881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8" name="Straight Connector 1057"/>
            <p:cNvCxnSpPr/>
            <p:nvPr/>
          </p:nvCxnSpPr>
          <p:spPr bwMode="auto">
            <a:xfrm flipH="1" flipV="1">
              <a:off x="14043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9" name="Straight Connector 1058"/>
            <p:cNvCxnSpPr/>
            <p:nvPr/>
          </p:nvCxnSpPr>
          <p:spPr bwMode="auto">
            <a:xfrm flipV="1">
              <a:off x="13190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0" name="Straight Connector 1059"/>
            <p:cNvCxnSpPr/>
            <p:nvPr/>
          </p:nvCxnSpPr>
          <p:spPr bwMode="auto">
            <a:xfrm flipH="1">
              <a:off x="12993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1" name="Oval 1060"/>
            <p:cNvSpPr/>
            <p:nvPr/>
          </p:nvSpPr>
          <p:spPr bwMode="auto">
            <a:xfrm>
              <a:off x="13585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62" name="Straight Connector 1061"/>
            <p:cNvCxnSpPr/>
            <p:nvPr/>
          </p:nvCxnSpPr>
          <p:spPr bwMode="auto">
            <a:xfrm flipV="1">
              <a:off x="145234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3" name="Straight Connector 1062"/>
            <p:cNvCxnSpPr/>
            <p:nvPr/>
          </p:nvCxnSpPr>
          <p:spPr bwMode="auto">
            <a:xfrm flipV="1">
              <a:off x="144866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4" name="Straight Connector 1063"/>
            <p:cNvCxnSpPr/>
            <p:nvPr/>
          </p:nvCxnSpPr>
          <p:spPr bwMode="auto">
            <a:xfrm flipH="1">
              <a:off x="141655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5" name="Straight Connector 1064"/>
            <p:cNvCxnSpPr/>
            <p:nvPr/>
          </p:nvCxnSpPr>
          <p:spPr bwMode="auto">
            <a:xfrm>
              <a:off x="146469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6" name="Straight Connector 1065"/>
            <p:cNvCxnSpPr/>
            <p:nvPr/>
          </p:nvCxnSpPr>
          <p:spPr bwMode="auto">
            <a:xfrm flipH="1" flipV="1">
              <a:off x="148964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7" name="Straight Connector 1066"/>
            <p:cNvCxnSpPr/>
            <p:nvPr/>
          </p:nvCxnSpPr>
          <p:spPr bwMode="auto">
            <a:xfrm>
              <a:off x="148197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8" name="Straight Connector 1067"/>
            <p:cNvCxnSpPr/>
            <p:nvPr/>
          </p:nvCxnSpPr>
          <p:spPr bwMode="auto">
            <a:xfrm flipH="1" flipV="1">
              <a:off x="149815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9" name="Straight Connector 1068"/>
            <p:cNvCxnSpPr/>
            <p:nvPr/>
          </p:nvCxnSpPr>
          <p:spPr bwMode="auto">
            <a:xfrm flipV="1">
              <a:off x="141285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0" name="Straight Connector 1069"/>
            <p:cNvCxnSpPr/>
            <p:nvPr/>
          </p:nvCxnSpPr>
          <p:spPr bwMode="auto">
            <a:xfrm flipH="1">
              <a:off x="139310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1" name="Oval 1070"/>
            <p:cNvSpPr/>
            <p:nvPr/>
          </p:nvSpPr>
          <p:spPr bwMode="auto">
            <a:xfrm>
              <a:off x="145234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72" name="Straight Connector 1071"/>
            <p:cNvCxnSpPr/>
            <p:nvPr/>
          </p:nvCxnSpPr>
          <p:spPr bwMode="auto">
            <a:xfrm flipV="1">
              <a:off x="154738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3" name="Straight Connector 1072"/>
            <p:cNvCxnSpPr/>
            <p:nvPr/>
          </p:nvCxnSpPr>
          <p:spPr bwMode="auto">
            <a:xfrm flipV="1">
              <a:off x="154370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 bwMode="auto">
            <a:xfrm flipH="1">
              <a:off x="151159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 bwMode="auto">
            <a:xfrm>
              <a:off x="155973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6" name="Straight Connector 1075"/>
            <p:cNvCxnSpPr/>
            <p:nvPr/>
          </p:nvCxnSpPr>
          <p:spPr bwMode="auto">
            <a:xfrm flipH="1" flipV="1">
              <a:off x="158468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7" name="Straight Connector 1076"/>
            <p:cNvCxnSpPr/>
            <p:nvPr/>
          </p:nvCxnSpPr>
          <p:spPr bwMode="auto">
            <a:xfrm>
              <a:off x="157701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8" name="Straight Connector 1077"/>
            <p:cNvCxnSpPr/>
            <p:nvPr/>
          </p:nvCxnSpPr>
          <p:spPr bwMode="auto">
            <a:xfrm flipH="1" flipV="1">
              <a:off x="159319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9" name="Straight Connector 1078"/>
            <p:cNvCxnSpPr/>
            <p:nvPr/>
          </p:nvCxnSpPr>
          <p:spPr bwMode="auto">
            <a:xfrm flipV="1">
              <a:off x="150789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0" name="Straight Connector 1079"/>
            <p:cNvCxnSpPr/>
            <p:nvPr/>
          </p:nvCxnSpPr>
          <p:spPr bwMode="auto">
            <a:xfrm flipH="1">
              <a:off x="148814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1" name="Oval 1080"/>
            <p:cNvSpPr/>
            <p:nvPr/>
          </p:nvSpPr>
          <p:spPr bwMode="auto">
            <a:xfrm>
              <a:off x="154738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82" name="Straight Connector 1081"/>
            <p:cNvCxnSpPr/>
            <p:nvPr/>
          </p:nvCxnSpPr>
          <p:spPr bwMode="auto">
            <a:xfrm flipV="1">
              <a:off x="164119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3" name="Straight Connector 1082"/>
            <p:cNvCxnSpPr/>
            <p:nvPr/>
          </p:nvCxnSpPr>
          <p:spPr bwMode="auto">
            <a:xfrm flipV="1">
              <a:off x="163750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4" name="Straight Connector 1083"/>
            <p:cNvCxnSpPr/>
            <p:nvPr/>
          </p:nvCxnSpPr>
          <p:spPr bwMode="auto">
            <a:xfrm flipH="1">
              <a:off x="160539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5" name="Straight Connector 1084"/>
            <p:cNvCxnSpPr/>
            <p:nvPr/>
          </p:nvCxnSpPr>
          <p:spPr bwMode="auto">
            <a:xfrm>
              <a:off x="165353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6" name="Straight Connector 1085"/>
            <p:cNvCxnSpPr/>
            <p:nvPr/>
          </p:nvCxnSpPr>
          <p:spPr bwMode="auto">
            <a:xfrm flipH="1" flipV="1">
              <a:off x="167849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7" name="Straight Connector 1086"/>
            <p:cNvCxnSpPr/>
            <p:nvPr/>
          </p:nvCxnSpPr>
          <p:spPr bwMode="auto">
            <a:xfrm>
              <a:off x="167081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8" name="Straight Connector 1087"/>
            <p:cNvCxnSpPr/>
            <p:nvPr/>
          </p:nvCxnSpPr>
          <p:spPr bwMode="auto">
            <a:xfrm flipH="1" flipV="1">
              <a:off x="168699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9" name="Straight Connector 1088"/>
            <p:cNvCxnSpPr/>
            <p:nvPr/>
          </p:nvCxnSpPr>
          <p:spPr bwMode="auto">
            <a:xfrm flipV="1">
              <a:off x="160169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0" name="Straight Connector 1089"/>
            <p:cNvCxnSpPr/>
            <p:nvPr/>
          </p:nvCxnSpPr>
          <p:spPr bwMode="auto">
            <a:xfrm flipH="1">
              <a:off x="158194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1" name="Oval 1090"/>
            <p:cNvSpPr/>
            <p:nvPr/>
          </p:nvSpPr>
          <p:spPr bwMode="auto">
            <a:xfrm>
              <a:off x="164119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092" name="Straight Connector 1091"/>
            <p:cNvCxnSpPr/>
            <p:nvPr/>
          </p:nvCxnSpPr>
          <p:spPr bwMode="auto">
            <a:xfrm flipV="1">
              <a:off x="173623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3" name="Straight Connector 1092"/>
            <p:cNvCxnSpPr/>
            <p:nvPr/>
          </p:nvCxnSpPr>
          <p:spPr bwMode="auto">
            <a:xfrm flipV="1">
              <a:off x="173254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4" name="Straight Connector 1093"/>
            <p:cNvCxnSpPr/>
            <p:nvPr/>
          </p:nvCxnSpPr>
          <p:spPr bwMode="auto">
            <a:xfrm flipH="1">
              <a:off x="170043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5" name="Straight Connector 1094"/>
            <p:cNvCxnSpPr/>
            <p:nvPr/>
          </p:nvCxnSpPr>
          <p:spPr bwMode="auto">
            <a:xfrm>
              <a:off x="174857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6" name="Straight Connector 1095"/>
            <p:cNvCxnSpPr/>
            <p:nvPr/>
          </p:nvCxnSpPr>
          <p:spPr bwMode="auto">
            <a:xfrm flipH="1" flipV="1">
              <a:off x="177353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 bwMode="auto">
            <a:xfrm>
              <a:off x="176585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8" name="Straight Connector 1097"/>
            <p:cNvCxnSpPr/>
            <p:nvPr/>
          </p:nvCxnSpPr>
          <p:spPr bwMode="auto">
            <a:xfrm flipH="1" flipV="1">
              <a:off x="178203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9" name="Straight Connector 1098"/>
            <p:cNvCxnSpPr/>
            <p:nvPr/>
          </p:nvCxnSpPr>
          <p:spPr bwMode="auto">
            <a:xfrm flipV="1">
              <a:off x="169673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0" name="Straight Connector 1099"/>
            <p:cNvCxnSpPr/>
            <p:nvPr/>
          </p:nvCxnSpPr>
          <p:spPr bwMode="auto">
            <a:xfrm flipH="1">
              <a:off x="167698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1" name="Oval 1100"/>
            <p:cNvSpPr/>
            <p:nvPr/>
          </p:nvSpPr>
          <p:spPr bwMode="auto">
            <a:xfrm>
              <a:off x="173623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02" name="Straight Connector 1101"/>
            <p:cNvCxnSpPr/>
            <p:nvPr/>
          </p:nvCxnSpPr>
          <p:spPr bwMode="auto">
            <a:xfrm flipV="1">
              <a:off x="183003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3" name="Straight Connector 1102"/>
            <p:cNvCxnSpPr/>
            <p:nvPr/>
          </p:nvCxnSpPr>
          <p:spPr bwMode="auto">
            <a:xfrm flipV="1">
              <a:off x="182634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4" name="Straight Connector 1103"/>
            <p:cNvCxnSpPr/>
            <p:nvPr/>
          </p:nvCxnSpPr>
          <p:spPr bwMode="auto">
            <a:xfrm flipH="1">
              <a:off x="179423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5" name="Straight Connector 1104"/>
            <p:cNvCxnSpPr/>
            <p:nvPr/>
          </p:nvCxnSpPr>
          <p:spPr bwMode="auto">
            <a:xfrm>
              <a:off x="184237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6" name="Straight Connector 1105"/>
            <p:cNvCxnSpPr/>
            <p:nvPr/>
          </p:nvCxnSpPr>
          <p:spPr bwMode="auto">
            <a:xfrm flipH="1" flipV="1">
              <a:off x="186733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7" name="Straight Connector 1106"/>
            <p:cNvCxnSpPr/>
            <p:nvPr/>
          </p:nvCxnSpPr>
          <p:spPr bwMode="auto">
            <a:xfrm>
              <a:off x="185965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8" name="Straight Connector 1107"/>
            <p:cNvCxnSpPr/>
            <p:nvPr/>
          </p:nvCxnSpPr>
          <p:spPr bwMode="auto">
            <a:xfrm flipH="1" flipV="1">
              <a:off x="187583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9" name="Straight Connector 1108"/>
            <p:cNvCxnSpPr/>
            <p:nvPr/>
          </p:nvCxnSpPr>
          <p:spPr bwMode="auto">
            <a:xfrm flipV="1">
              <a:off x="179053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0" name="Straight Connector 1109"/>
            <p:cNvCxnSpPr/>
            <p:nvPr/>
          </p:nvCxnSpPr>
          <p:spPr bwMode="auto">
            <a:xfrm flipH="1">
              <a:off x="177078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1" name="Oval 1110"/>
            <p:cNvSpPr/>
            <p:nvPr/>
          </p:nvSpPr>
          <p:spPr bwMode="auto">
            <a:xfrm>
              <a:off x="183003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12" name="Straight Connector 1111"/>
            <p:cNvCxnSpPr/>
            <p:nvPr/>
          </p:nvCxnSpPr>
          <p:spPr bwMode="auto">
            <a:xfrm flipV="1">
              <a:off x="192507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3" name="Straight Connector 1112"/>
            <p:cNvCxnSpPr/>
            <p:nvPr/>
          </p:nvCxnSpPr>
          <p:spPr bwMode="auto">
            <a:xfrm flipV="1">
              <a:off x="192138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4" name="Straight Connector 1113"/>
            <p:cNvCxnSpPr/>
            <p:nvPr/>
          </p:nvCxnSpPr>
          <p:spPr bwMode="auto">
            <a:xfrm flipH="1">
              <a:off x="188927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5" name="Straight Connector 1114"/>
            <p:cNvCxnSpPr/>
            <p:nvPr/>
          </p:nvCxnSpPr>
          <p:spPr bwMode="auto">
            <a:xfrm>
              <a:off x="193741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 bwMode="auto">
            <a:xfrm flipH="1" flipV="1">
              <a:off x="196237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 bwMode="auto">
            <a:xfrm>
              <a:off x="195469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 bwMode="auto">
            <a:xfrm flipH="1" flipV="1">
              <a:off x="197087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9" name="Straight Connector 1118"/>
            <p:cNvCxnSpPr/>
            <p:nvPr/>
          </p:nvCxnSpPr>
          <p:spPr bwMode="auto">
            <a:xfrm flipV="1">
              <a:off x="188557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0" name="Straight Connector 1119"/>
            <p:cNvCxnSpPr/>
            <p:nvPr/>
          </p:nvCxnSpPr>
          <p:spPr bwMode="auto">
            <a:xfrm flipH="1">
              <a:off x="186582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1" name="Oval 1120"/>
            <p:cNvSpPr/>
            <p:nvPr/>
          </p:nvSpPr>
          <p:spPr bwMode="auto">
            <a:xfrm>
              <a:off x="192507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22" name="Straight Connector 1121"/>
            <p:cNvCxnSpPr/>
            <p:nvPr/>
          </p:nvCxnSpPr>
          <p:spPr bwMode="auto">
            <a:xfrm flipV="1">
              <a:off x="201887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3" name="Straight Connector 1122"/>
            <p:cNvCxnSpPr/>
            <p:nvPr/>
          </p:nvCxnSpPr>
          <p:spPr bwMode="auto">
            <a:xfrm flipV="1">
              <a:off x="201519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4" name="Straight Connector 1123"/>
            <p:cNvCxnSpPr/>
            <p:nvPr/>
          </p:nvCxnSpPr>
          <p:spPr bwMode="auto">
            <a:xfrm flipH="1">
              <a:off x="198308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5" name="Straight Connector 1124"/>
            <p:cNvCxnSpPr/>
            <p:nvPr/>
          </p:nvCxnSpPr>
          <p:spPr bwMode="auto">
            <a:xfrm>
              <a:off x="203121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6" name="Straight Connector 1125"/>
            <p:cNvCxnSpPr/>
            <p:nvPr/>
          </p:nvCxnSpPr>
          <p:spPr bwMode="auto">
            <a:xfrm flipH="1" flipV="1">
              <a:off x="205617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7" name="Straight Connector 1126"/>
            <p:cNvCxnSpPr/>
            <p:nvPr/>
          </p:nvCxnSpPr>
          <p:spPr bwMode="auto">
            <a:xfrm>
              <a:off x="204849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" name="Straight Connector 1127"/>
            <p:cNvCxnSpPr/>
            <p:nvPr/>
          </p:nvCxnSpPr>
          <p:spPr bwMode="auto">
            <a:xfrm flipH="1" flipV="1">
              <a:off x="206468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9" name="Straight Connector 1128"/>
            <p:cNvCxnSpPr/>
            <p:nvPr/>
          </p:nvCxnSpPr>
          <p:spPr bwMode="auto">
            <a:xfrm flipV="1">
              <a:off x="197937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0" name="Straight Connector 1129"/>
            <p:cNvCxnSpPr/>
            <p:nvPr/>
          </p:nvCxnSpPr>
          <p:spPr bwMode="auto">
            <a:xfrm flipH="1">
              <a:off x="195963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1" name="Oval 1130"/>
            <p:cNvSpPr/>
            <p:nvPr/>
          </p:nvSpPr>
          <p:spPr bwMode="auto">
            <a:xfrm>
              <a:off x="201887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32" name="Straight Connector 1131"/>
            <p:cNvCxnSpPr/>
            <p:nvPr/>
          </p:nvCxnSpPr>
          <p:spPr bwMode="auto">
            <a:xfrm flipV="1">
              <a:off x="21139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3" name="Straight Connector 1132"/>
            <p:cNvCxnSpPr/>
            <p:nvPr/>
          </p:nvCxnSpPr>
          <p:spPr bwMode="auto">
            <a:xfrm flipV="1">
              <a:off x="21102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4" name="Straight Connector 1133"/>
            <p:cNvCxnSpPr/>
            <p:nvPr/>
          </p:nvCxnSpPr>
          <p:spPr bwMode="auto">
            <a:xfrm flipH="1">
              <a:off x="20781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5" name="Straight Connector 1134"/>
            <p:cNvCxnSpPr/>
            <p:nvPr/>
          </p:nvCxnSpPr>
          <p:spPr bwMode="auto">
            <a:xfrm>
              <a:off x="21262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6" name="Straight Connector 1135"/>
            <p:cNvCxnSpPr/>
            <p:nvPr/>
          </p:nvCxnSpPr>
          <p:spPr bwMode="auto">
            <a:xfrm flipH="1" flipV="1">
              <a:off x="21512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7" name="Straight Connector 1136"/>
            <p:cNvCxnSpPr/>
            <p:nvPr/>
          </p:nvCxnSpPr>
          <p:spPr bwMode="auto">
            <a:xfrm>
              <a:off x="21435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8" name="Straight Connector 1137"/>
            <p:cNvCxnSpPr/>
            <p:nvPr/>
          </p:nvCxnSpPr>
          <p:spPr bwMode="auto">
            <a:xfrm flipH="1" flipV="1">
              <a:off x="21597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9" name="Straight Connector 1138"/>
            <p:cNvCxnSpPr/>
            <p:nvPr/>
          </p:nvCxnSpPr>
          <p:spPr bwMode="auto">
            <a:xfrm flipV="1">
              <a:off x="20744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0" name="Straight Connector 1139"/>
            <p:cNvCxnSpPr/>
            <p:nvPr/>
          </p:nvCxnSpPr>
          <p:spPr bwMode="auto">
            <a:xfrm flipH="1">
              <a:off x="20546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1" name="Oval 1140"/>
            <p:cNvSpPr/>
            <p:nvPr/>
          </p:nvSpPr>
          <p:spPr bwMode="auto">
            <a:xfrm>
              <a:off x="21139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 bwMode="auto">
            <a:xfrm flipV="1">
              <a:off x="220771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3" name="Straight Connector 1142"/>
            <p:cNvCxnSpPr/>
            <p:nvPr/>
          </p:nvCxnSpPr>
          <p:spPr bwMode="auto">
            <a:xfrm flipV="1">
              <a:off x="220403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4" name="Straight Connector 1143"/>
            <p:cNvCxnSpPr/>
            <p:nvPr/>
          </p:nvCxnSpPr>
          <p:spPr bwMode="auto">
            <a:xfrm flipH="1">
              <a:off x="217192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5" name="Straight Connector 1144"/>
            <p:cNvCxnSpPr/>
            <p:nvPr/>
          </p:nvCxnSpPr>
          <p:spPr bwMode="auto">
            <a:xfrm>
              <a:off x="222006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 bwMode="auto">
            <a:xfrm flipH="1" flipV="1">
              <a:off x="224501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 bwMode="auto">
            <a:xfrm>
              <a:off x="223734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 bwMode="auto">
            <a:xfrm flipH="1" flipV="1">
              <a:off x="225352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9" name="Straight Connector 1148"/>
            <p:cNvCxnSpPr/>
            <p:nvPr/>
          </p:nvCxnSpPr>
          <p:spPr bwMode="auto">
            <a:xfrm flipV="1">
              <a:off x="216822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0" name="Straight Connector 1149"/>
            <p:cNvCxnSpPr/>
            <p:nvPr/>
          </p:nvCxnSpPr>
          <p:spPr bwMode="auto">
            <a:xfrm flipH="1">
              <a:off x="214847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1" name="Oval 1150"/>
            <p:cNvSpPr/>
            <p:nvPr/>
          </p:nvSpPr>
          <p:spPr bwMode="auto">
            <a:xfrm>
              <a:off x="220771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52" name="Straight Connector 1151"/>
            <p:cNvCxnSpPr/>
            <p:nvPr/>
          </p:nvCxnSpPr>
          <p:spPr bwMode="auto">
            <a:xfrm flipV="1">
              <a:off x="23027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3" name="Straight Connector 1152"/>
            <p:cNvCxnSpPr/>
            <p:nvPr/>
          </p:nvCxnSpPr>
          <p:spPr bwMode="auto">
            <a:xfrm flipV="1">
              <a:off x="22990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4" name="Straight Connector 1153"/>
            <p:cNvCxnSpPr/>
            <p:nvPr/>
          </p:nvCxnSpPr>
          <p:spPr bwMode="auto">
            <a:xfrm flipH="1">
              <a:off x="22669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5" name="Straight Connector 1154"/>
            <p:cNvCxnSpPr/>
            <p:nvPr/>
          </p:nvCxnSpPr>
          <p:spPr bwMode="auto">
            <a:xfrm>
              <a:off x="23150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6" name="Straight Connector 1155"/>
            <p:cNvCxnSpPr/>
            <p:nvPr/>
          </p:nvCxnSpPr>
          <p:spPr bwMode="auto">
            <a:xfrm flipH="1" flipV="1">
              <a:off x="23400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" name="Straight Connector 1156"/>
            <p:cNvCxnSpPr/>
            <p:nvPr/>
          </p:nvCxnSpPr>
          <p:spPr bwMode="auto">
            <a:xfrm>
              <a:off x="23323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8" name="Straight Connector 1157"/>
            <p:cNvCxnSpPr/>
            <p:nvPr/>
          </p:nvCxnSpPr>
          <p:spPr bwMode="auto">
            <a:xfrm flipH="1" flipV="1">
              <a:off x="23485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9" name="Straight Connector 1158"/>
            <p:cNvCxnSpPr/>
            <p:nvPr/>
          </p:nvCxnSpPr>
          <p:spPr bwMode="auto">
            <a:xfrm flipV="1">
              <a:off x="22632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0" name="Straight Connector 1159"/>
            <p:cNvCxnSpPr/>
            <p:nvPr/>
          </p:nvCxnSpPr>
          <p:spPr bwMode="auto">
            <a:xfrm flipH="1">
              <a:off x="22435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1" name="Oval 1160"/>
            <p:cNvSpPr/>
            <p:nvPr/>
          </p:nvSpPr>
          <p:spPr bwMode="auto">
            <a:xfrm>
              <a:off x="23027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62" name="Straight Connector 1161"/>
            <p:cNvCxnSpPr/>
            <p:nvPr/>
          </p:nvCxnSpPr>
          <p:spPr bwMode="auto">
            <a:xfrm flipV="1">
              <a:off x="239656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3" name="Straight Connector 1162"/>
            <p:cNvCxnSpPr/>
            <p:nvPr/>
          </p:nvCxnSpPr>
          <p:spPr bwMode="auto">
            <a:xfrm flipV="1">
              <a:off x="239287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4" name="Straight Connector 1163"/>
            <p:cNvCxnSpPr/>
            <p:nvPr/>
          </p:nvCxnSpPr>
          <p:spPr bwMode="auto">
            <a:xfrm flipH="1">
              <a:off x="236076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5" name="Straight Connector 1164"/>
            <p:cNvCxnSpPr/>
            <p:nvPr/>
          </p:nvCxnSpPr>
          <p:spPr bwMode="auto">
            <a:xfrm>
              <a:off x="240890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6" name="Straight Connector 1165"/>
            <p:cNvCxnSpPr/>
            <p:nvPr/>
          </p:nvCxnSpPr>
          <p:spPr bwMode="auto">
            <a:xfrm flipH="1" flipV="1">
              <a:off x="243386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7" name="Straight Connector 1166"/>
            <p:cNvCxnSpPr/>
            <p:nvPr/>
          </p:nvCxnSpPr>
          <p:spPr bwMode="auto">
            <a:xfrm>
              <a:off x="242618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8" name="Straight Connector 1167"/>
            <p:cNvCxnSpPr/>
            <p:nvPr/>
          </p:nvCxnSpPr>
          <p:spPr bwMode="auto">
            <a:xfrm flipH="1" flipV="1">
              <a:off x="244236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 bwMode="auto">
            <a:xfrm flipV="1">
              <a:off x="235706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0" name="Straight Connector 1169"/>
            <p:cNvCxnSpPr/>
            <p:nvPr/>
          </p:nvCxnSpPr>
          <p:spPr bwMode="auto">
            <a:xfrm flipH="1">
              <a:off x="233731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1" name="Oval 1170"/>
            <p:cNvSpPr/>
            <p:nvPr/>
          </p:nvSpPr>
          <p:spPr bwMode="auto">
            <a:xfrm>
              <a:off x="239656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72" name="Straight Connector 1171"/>
            <p:cNvCxnSpPr/>
            <p:nvPr/>
          </p:nvCxnSpPr>
          <p:spPr bwMode="auto">
            <a:xfrm flipV="1">
              <a:off x="24915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 bwMode="auto">
            <a:xfrm flipV="1">
              <a:off x="24879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 bwMode="auto">
            <a:xfrm flipH="1">
              <a:off x="24558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 bwMode="auto">
            <a:xfrm>
              <a:off x="25039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 bwMode="auto">
            <a:xfrm flipH="1" flipV="1">
              <a:off x="25288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 bwMode="auto">
            <a:xfrm>
              <a:off x="25212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 bwMode="auto">
            <a:xfrm flipH="1" flipV="1">
              <a:off x="25374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 bwMode="auto">
            <a:xfrm flipV="1">
              <a:off x="24521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0" name="Straight Connector 1179"/>
            <p:cNvCxnSpPr/>
            <p:nvPr/>
          </p:nvCxnSpPr>
          <p:spPr bwMode="auto">
            <a:xfrm flipH="1">
              <a:off x="24323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1" name="Oval 1180"/>
            <p:cNvSpPr/>
            <p:nvPr/>
          </p:nvSpPr>
          <p:spPr bwMode="auto">
            <a:xfrm>
              <a:off x="249159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82" name="Straight Connector 1181"/>
            <p:cNvCxnSpPr/>
            <p:nvPr/>
          </p:nvCxnSpPr>
          <p:spPr bwMode="auto">
            <a:xfrm flipV="1">
              <a:off x="258540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 bwMode="auto">
            <a:xfrm flipV="1">
              <a:off x="258171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 bwMode="auto">
            <a:xfrm flipH="1">
              <a:off x="254960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5" name="Straight Connector 1184"/>
            <p:cNvCxnSpPr/>
            <p:nvPr/>
          </p:nvCxnSpPr>
          <p:spPr bwMode="auto">
            <a:xfrm>
              <a:off x="259774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6" name="Straight Connector 1185"/>
            <p:cNvCxnSpPr/>
            <p:nvPr/>
          </p:nvCxnSpPr>
          <p:spPr bwMode="auto">
            <a:xfrm flipH="1" flipV="1">
              <a:off x="262270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 bwMode="auto">
            <a:xfrm>
              <a:off x="261502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 bwMode="auto">
            <a:xfrm flipH="1" flipV="1">
              <a:off x="263120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 bwMode="auto">
            <a:xfrm flipV="1">
              <a:off x="254590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0" name="Straight Connector 1189"/>
            <p:cNvCxnSpPr/>
            <p:nvPr/>
          </p:nvCxnSpPr>
          <p:spPr bwMode="auto">
            <a:xfrm flipH="1">
              <a:off x="252615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1" name="Oval 1190"/>
            <p:cNvSpPr/>
            <p:nvPr/>
          </p:nvSpPr>
          <p:spPr bwMode="auto">
            <a:xfrm>
              <a:off x="258540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2" name="Straight Connector 1191"/>
            <p:cNvCxnSpPr/>
            <p:nvPr/>
          </p:nvCxnSpPr>
          <p:spPr bwMode="auto">
            <a:xfrm flipV="1">
              <a:off x="26804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 bwMode="auto">
            <a:xfrm flipV="1">
              <a:off x="26767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 bwMode="auto">
            <a:xfrm flipH="1">
              <a:off x="26446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 bwMode="auto">
            <a:xfrm>
              <a:off x="26927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/>
            <p:cNvCxnSpPr/>
            <p:nvPr/>
          </p:nvCxnSpPr>
          <p:spPr bwMode="auto">
            <a:xfrm flipH="1" flipV="1">
              <a:off x="27177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 bwMode="auto">
            <a:xfrm>
              <a:off x="27100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 bwMode="auto">
            <a:xfrm flipH="1" flipV="1">
              <a:off x="27262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 bwMode="auto">
            <a:xfrm flipV="1">
              <a:off x="26409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0" name="Straight Connector 1199"/>
            <p:cNvCxnSpPr/>
            <p:nvPr/>
          </p:nvCxnSpPr>
          <p:spPr bwMode="auto">
            <a:xfrm flipH="1">
              <a:off x="26211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1" name="Oval 1200"/>
            <p:cNvSpPr/>
            <p:nvPr/>
          </p:nvSpPr>
          <p:spPr bwMode="auto">
            <a:xfrm>
              <a:off x="268044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02" name="Straight Connector 1201"/>
            <p:cNvCxnSpPr/>
            <p:nvPr/>
          </p:nvCxnSpPr>
          <p:spPr bwMode="auto">
            <a:xfrm flipV="1">
              <a:off x="277424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 bwMode="auto">
            <a:xfrm flipV="1">
              <a:off x="277056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 bwMode="auto">
            <a:xfrm flipH="1">
              <a:off x="273844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5" name="Straight Connector 1204"/>
            <p:cNvCxnSpPr/>
            <p:nvPr/>
          </p:nvCxnSpPr>
          <p:spPr bwMode="auto">
            <a:xfrm>
              <a:off x="278658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6" name="Straight Connector 1205"/>
            <p:cNvCxnSpPr/>
            <p:nvPr/>
          </p:nvCxnSpPr>
          <p:spPr bwMode="auto">
            <a:xfrm flipH="1" flipV="1">
              <a:off x="281154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 bwMode="auto">
            <a:xfrm>
              <a:off x="280386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 bwMode="auto">
            <a:xfrm flipH="1" flipV="1">
              <a:off x="282004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 bwMode="auto">
            <a:xfrm flipV="1">
              <a:off x="273474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0" name="Straight Connector 1209"/>
            <p:cNvCxnSpPr/>
            <p:nvPr/>
          </p:nvCxnSpPr>
          <p:spPr bwMode="auto">
            <a:xfrm flipH="1">
              <a:off x="271500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1" name="Oval 1210"/>
            <p:cNvSpPr/>
            <p:nvPr/>
          </p:nvSpPr>
          <p:spPr bwMode="auto">
            <a:xfrm>
              <a:off x="277424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2" name="Straight Connector 1211"/>
            <p:cNvCxnSpPr/>
            <p:nvPr/>
          </p:nvCxnSpPr>
          <p:spPr bwMode="auto">
            <a:xfrm flipV="1">
              <a:off x="286928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 bwMode="auto">
            <a:xfrm flipV="1">
              <a:off x="286559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 bwMode="auto">
            <a:xfrm flipH="1">
              <a:off x="283348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5" name="Straight Connector 1214"/>
            <p:cNvCxnSpPr/>
            <p:nvPr/>
          </p:nvCxnSpPr>
          <p:spPr bwMode="auto">
            <a:xfrm>
              <a:off x="288162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6" name="Straight Connector 1215"/>
            <p:cNvCxnSpPr/>
            <p:nvPr/>
          </p:nvCxnSpPr>
          <p:spPr bwMode="auto">
            <a:xfrm flipH="1" flipV="1">
              <a:off x="290658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 bwMode="auto">
            <a:xfrm>
              <a:off x="289890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 bwMode="auto">
            <a:xfrm flipH="1" flipV="1">
              <a:off x="291508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 bwMode="auto">
            <a:xfrm flipV="1">
              <a:off x="282978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 bwMode="auto">
            <a:xfrm flipH="1">
              <a:off x="281003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1" name="Oval 1220"/>
            <p:cNvSpPr/>
            <p:nvPr/>
          </p:nvSpPr>
          <p:spPr bwMode="auto">
            <a:xfrm>
              <a:off x="2869283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 bwMode="auto">
            <a:xfrm flipV="1">
              <a:off x="296308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 bwMode="auto">
            <a:xfrm flipV="1">
              <a:off x="295940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 bwMode="auto">
            <a:xfrm flipH="1">
              <a:off x="292729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 bwMode="auto">
            <a:xfrm>
              <a:off x="297542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 bwMode="auto">
            <a:xfrm flipH="1" flipV="1">
              <a:off x="300038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 bwMode="auto">
            <a:xfrm>
              <a:off x="299270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 bwMode="auto">
            <a:xfrm flipH="1" flipV="1">
              <a:off x="300889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 bwMode="auto">
            <a:xfrm flipV="1">
              <a:off x="292359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 bwMode="auto">
            <a:xfrm flipH="1">
              <a:off x="290384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1" name="Oval 1230"/>
            <p:cNvSpPr/>
            <p:nvPr/>
          </p:nvSpPr>
          <p:spPr bwMode="auto">
            <a:xfrm>
              <a:off x="296308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2" name="Straight Connector 1231"/>
            <p:cNvCxnSpPr/>
            <p:nvPr/>
          </p:nvCxnSpPr>
          <p:spPr bwMode="auto">
            <a:xfrm flipV="1">
              <a:off x="305812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3" name="Straight Connector 1232"/>
            <p:cNvCxnSpPr/>
            <p:nvPr/>
          </p:nvCxnSpPr>
          <p:spPr bwMode="auto">
            <a:xfrm flipV="1">
              <a:off x="305444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 bwMode="auto">
            <a:xfrm flipH="1">
              <a:off x="302232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 bwMode="auto">
            <a:xfrm>
              <a:off x="307046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 bwMode="auto">
            <a:xfrm flipH="1" flipV="1">
              <a:off x="309542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 bwMode="auto">
            <a:xfrm>
              <a:off x="308774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 bwMode="auto">
            <a:xfrm flipH="1" flipV="1">
              <a:off x="310392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 bwMode="auto">
            <a:xfrm flipV="1">
              <a:off x="301862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 bwMode="auto">
            <a:xfrm flipH="1">
              <a:off x="299888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1" name="Oval 1240"/>
            <p:cNvSpPr/>
            <p:nvPr/>
          </p:nvSpPr>
          <p:spPr bwMode="auto">
            <a:xfrm>
              <a:off x="3058125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42" name="Straight Connector 1241"/>
            <p:cNvCxnSpPr/>
            <p:nvPr/>
          </p:nvCxnSpPr>
          <p:spPr bwMode="auto">
            <a:xfrm flipV="1">
              <a:off x="315192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 bwMode="auto">
            <a:xfrm flipV="1">
              <a:off x="314824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 bwMode="auto">
            <a:xfrm flipH="1">
              <a:off x="311613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 bwMode="auto">
            <a:xfrm>
              <a:off x="316427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 bwMode="auto">
            <a:xfrm flipH="1" flipV="1">
              <a:off x="318922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 bwMode="auto">
            <a:xfrm>
              <a:off x="318155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 bwMode="auto">
            <a:xfrm flipH="1" flipV="1">
              <a:off x="319773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9" name="Straight Connector 1248"/>
            <p:cNvCxnSpPr/>
            <p:nvPr/>
          </p:nvCxnSpPr>
          <p:spPr bwMode="auto">
            <a:xfrm flipV="1">
              <a:off x="311243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0" name="Straight Connector 1249"/>
            <p:cNvCxnSpPr/>
            <p:nvPr/>
          </p:nvCxnSpPr>
          <p:spPr bwMode="auto">
            <a:xfrm flipH="1">
              <a:off x="309268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1" name="Oval 1250"/>
            <p:cNvSpPr/>
            <p:nvPr/>
          </p:nvSpPr>
          <p:spPr bwMode="auto">
            <a:xfrm>
              <a:off x="315192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52" name="Straight Connector 1251"/>
            <p:cNvCxnSpPr/>
            <p:nvPr/>
          </p:nvCxnSpPr>
          <p:spPr bwMode="auto">
            <a:xfrm flipV="1">
              <a:off x="32469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 bwMode="auto">
            <a:xfrm flipV="1">
              <a:off x="32432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 bwMode="auto">
            <a:xfrm flipH="1">
              <a:off x="32111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 bwMode="auto">
            <a:xfrm>
              <a:off x="32593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 bwMode="auto">
            <a:xfrm flipH="1" flipV="1">
              <a:off x="32842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 bwMode="auto">
            <a:xfrm>
              <a:off x="32765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8" name="Straight Connector 1257"/>
            <p:cNvCxnSpPr/>
            <p:nvPr/>
          </p:nvCxnSpPr>
          <p:spPr bwMode="auto">
            <a:xfrm flipH="1" flipV="1">
              <a:off x="32927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9" name="Straight Connector 1258"/>
            <p:cNvCxnSpPr/>
            <p:nvPr/>
          </p:nvCxnSpPr>
          <p:spPr bwMode="auto">
            <a:xfrm flipV="1">
              <a:off x="32074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 bwMode="auto">
            <a:xfrm flipH="1">
              <a:off x="31877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1" name="Oval 1260"/>
            <p:cNvSpPr/>
            <p:nvPr/>
          </p:nvSpPr>
          <p:spPr bwMode="auto">
            <a:xfrm>
              <a:off x="3246967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62" name="Straight Connector 1261"/>
            <p:cNvCxnSpPr/>
            <p:nvPr/>
          </p:nvCxnSpPr>
          <p:spPr bwMode="auto">
            <a:xfrm flipV="1">
              <a:off x="33407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 bwMode="auto">
            <a:xfrm flipV="1">
              <a:off x="33370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 bwMode="auto">
            <a:xfrm flipH="1">
              <a:off x="33049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 bwMode="auto">
            <a:xfrm>
              <a:off x="33531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 bwMode="auto">
            <a:xfrm flipH="1" flipV="1">
              <a:off x="33780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7" name="Straight Connector 1266"/>
            <p:cNvCxnSpPr/>
            <p:nvPr/>
          </p:nvCxnSpPr>
          <p:spPr bwMode="auto">
            <a:xfrm>
              <a:off x="33703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 bwMode="auto">
            <a:xfrm flipH="1" flipV="1">
              <a:off x="33865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 bwMode="auto">
            <a:xfrm flipV="1">
              <a:off x="33012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 bwMode="auto">
            <a:xfrm flipH="1">
              <a:off x="32815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1" name="Oval 1270"/>
            <p:cNvSpPr/>
            <p:nvPr/>
          </p:nvSpPr>
          <p:spPr bwMode="auto">
            <a:xfrm>
              <a:off x="3340771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72" name="Straight Connector 1271"/>
            <p:cNvCxnSpPr/>
            <p:nvPr/>
          </p:nvCxnSpPr>
          <p:spPr bwMode="auto">
            <a:xfrm flipV="1">
              <a:off x="343581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 bwMode="auto">
            <a:xfrm flipV="1">
              <a:off x="343212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 bwMode="auto">
            <a:xfrm flipH="1">
              <a:off x="340001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 bwMode="auto">
            <a:xfrm>
              <a:off x="344815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6" name="Straight Connector 1275"/>
            <p:cNvCxnSpPr/>
            <p:nvPr/>
          </p:nvCxnSpPr>
          <p:spPr bwMode="auto">
            <a:xfrm flipH="1" flipV="1">
              <a:off x="347311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7" name="Straight Connector 1276"/>
            <p:cNvCxnSpPr/>
            <p:nvPr/>
          </p:nvCxnSpPr>
          <p:spPr bwMode="auto">
            <a:xfrm>
              <a:off x="346543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 bwMode="auto">
            <a:xfrm flipH="1" flipV="1">
              <a:off x="348161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 bwMode="auto">
            <a:xfrm flipV="1">
              <a:off x="339631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 bwMode="auto">
            <a:xfrm flipH="1">
              <a:off x="337656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1" name="Oval 1280"/>
            <p:cNvSpPr/>
            <p:nvPr/>
          </p:nvSpPr>
          <p:spPr bwMode="auto">
            <a:xfrm>
              <a:off x="3435810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82" name="Straight Connector 1281"/>
            <p:cNvCxnSpPr/>
            <p:nvPr/>
          </p:nvCxnSpPr>
          <p:spPr bwMode="auto">
            <a:xfrm flipV="1">
              <a:off x="352961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 bwMode="auto">
            <a:xfrm flipV="1">
              <a:off x="352592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 bwMode="auto">
            <a:xfrm flipH="1">
              <a:off x="349381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 bwMode="auto">
            <a:xfrm>
              <a:off x="354195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 bwMode="auto">
            <a:xfrm flipH="1" flipV="1">
              <a:off x="356691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 bwMode="auto">
            <a:xfrm>
              <a:off x="355923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 bwMode="auto">
            <a:xfrm flipH="1" flipV="1">
              <a:off x="357541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 bwMode="auto">
            <a:xfrm flipV="1">
              <a:off x="349011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 bwMode="auto">
            <a:xfrm flipH="1">
              <a:off x="347036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1" name="Oval 1290"/>
            <p:cNvSpPr/>
            <p:nvPr/>
          </p:nvSpPr>
          <p:spPr bwMode="auto">
            <a:xfrm>
              <a:off x="352961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92" name="Straight Connector 1291"/>
            <p:cNvCxnSpPr/>
            <p:nvPr/>
          </p:nvCxnSpPr>
          <p:spPr bwMode="auto">
            <a:xfrm flipV="1">
              <a:off x="362465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 bwMode="auto">
            <a:xfrm flipV="1">
              <a:off x="362096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 bwMode="auto">
            <a:xfrm flipH="1">
              <a:off x="358885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 bwMode="auto">
            <a:xfrm>
              <a:off x="363699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 bwMode="auto">
            <a:xfrm flipH="1" flipV="1">
              <a:off x="366195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 bwMode="auto">
            <a:xfrm>
              <a:off x="365427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 bwMode="auto">
            <a:xfrm flipH="1" flipV="1">
              <a:off x="367045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 bwMode="auto">
            <a:xfrm flipV="1">
              <a:off x="358515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 bwMode="auto">
            <a:xfrm flipH="1">
              <a:off x="356540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1" name="Oval 1300"/>
            <p:cNvSpPr/>
            <p:nvPr/>
          </p:nvSpPr>
          <p:spPr bwMode="auto">
            <a:xfrm>
              <a:off x="362465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02" name="Straight Connector 1301"/>
            <p:cNvCxnSpPr/>
            <p:nvPr/>
          </p:nvCxnSpPr>
          <p:spPr bwMode="auto">
            <a:xfrm flipV="1">
              <a:off x="371845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 bwMode="auto">
            <a:xfrm flipV="1">
              <a:off x="371477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 bwMode="auto">
            <a:xfrm flipH="1">
              <a:off x="368266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 bwMode="auto">
            <a:xfrm>
              <a:off x="373079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 bwMode="auto">
            <a:xfrm flipH="1" flipV="1">
              <a:off x="375575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 bwMode="auto">
            <a:xfrm>
              <a:off x="374807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 bwMode="auto">
            <a:xfrm flipH="1" flipV="1">
              <a:off x="376426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9" name="Straight Connector 1308"/>
            <p:cNvCxnSpPr/>
            <p:nvPr/>
          </p:nvCxnSpPr>
          <p:spPr bwMode="auto">
            <a:xfrm flipV="1">
              <a:off x="367895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0" name="Straight Connector 1309"/>
            <p:cNvCxnSpPr/>
            <p:nvPr/>
          </p:nvCxnSpPr>
          <p:spPr bwMode="auto">
            <a:xfrm flipH="1">
              <a:off x="365921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1" name="Oval 1310"/>
            <p:cNvSpPr/>
            <p:nvPr/>
          </p:nvSpPr>
          <p:spPr bwMode="auto">
            <a:xfrm>
              <a:off x="371845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12" name="Straight Connector 1311"/>
            <p:cNvCxnSpPr/>
            <p:nvPr/>
          </p:nvCxnSpPr>
          <p:spPr bwMode="auto">
            <a:xfrm flipV="1">
              <a:off x="381349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3" name="Straight Connector 1312"/>
            <p:cNvCxnSpPr/>
            <p:nvPr/>
          </p:nvCxnSpPr>
          <p:spPr bwMode="auto">
            <a:xfrm flipV="1">
              <a:off x="380980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4" name="Straight Connector 1313"/>
            <p:cNvCxnSpPr/>
            <p:nvPr/>
          </p:nvCxnSpPr>
          <p:spPr bwMode="auto">
            <a:xfrm flipH="1">
              <a:off x="377769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5" name="Straight Connector 1314"/>
            <p:cNvCxnSpPr/>
            <p:nvPr/>
          </p:nvCxnSpPr>
          <p:spPr bwMode="auto">
            <a:xfrm>
              <a:off x="382583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6" name="Straight Connector 1315"/>
            <p:cNvCxnSpPr/>
            <p:nvPr/>
          </p:nvCxnSpPr>
          <p:spPr bwMode="auto">
            <a:xfrm flipH="1" flipV="1">
              <a:off x="385079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7" name="Straight Connector 1316"/>
            <p:cNvCxnSpPr/>
            <p:nvPr/>
          </p:nvCxnSpPr>
          <p:spPr bwMode="auto">
            <a:xfrm>
              <a:off x="384311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8" name="Straight Connector 1317"/>
            <p:cNvCxnSpPr/>
            <p:nvPr/>
          </p:nvCxnSpPr>
          <p:spPr bwMode="auto">
            <a:xfrm flipH="1" flipV="1">
              <a:off x="385929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9" name="Straight Connector 1318"/>
            <p:cNvCxnSpPr/>
            <p:nvPr/>
          </p:nvCxnSpPr>
          <p:spPr bwMode="auto">
            <a:xfrm flipV="1">
              <a:off x="377399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0" name="Straight Connector 1319"/>
            <p:cNvCxnSpPr/>
            <p:nvPr/>
          </p:nvCxnSpPr>
          <p:spPr bwMode="auto">
            <a:xfrm flipH="1">
              <a:off x="375424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1" name="Oval 1320"/>
            <p:cNvSpPr/>
            <p:nvPr/>
          </p:nvSpPr>
          <p:spPr bwMode="auto">
            <a:xfrm>
              <a:off x="381349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22" name="Straight Connector 1321"/>
            <p:cNvCxnSpPr/>
            <p:nvPr/>
          </p:nvCxnSpPr>
          <p:spPr bwMode="auto">
            <a:xfrm flipV="1">
              <a:off x="390729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3" name="Straight Connector 1322"/>
            <p:cNvCxnSpPr/>
            <p:nvPr/>
          </p:nvCxnSpPr>
          <p:spPr bwMode="auto">
            <a:xfrm flipV="1">
              <a:off x="390361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4" name="Straight Connector 1323"/>
            <p:cNvCxnSpPr/>
            <p:nvPr/>
          </p:nvCxnSpPr>
          <p:spPr bwMode="auto">
            <a:xfrm flipH="1">
              <a:off x="387150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5" name="Straight Connector 1324"/>
            <p:cNvCxnSpPr/>
            <p:nvPr/>
          </p:nvCxnSpPr>
          <p:spPr bwMode="auto">
            <a:xfrm>
              <a:off x="391964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6" name="Straight Connector 1325"/>
            <p:cNvCxnSpPr/>
            <p:nvPr/>
          </p:nvCxnSpPr>
          <p:spPr bwMode="auto">
            <a:xfrm flipH="1" flipV="1">
              <a:off x="394459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7" name="Straight Connector 1326"/>
            <p:cNvCxnSpPr/>
            <p:nvPr/>
          </p:nvCxnSpPr>
          <p:spPr bwMode="auto">
            <a:xfrm>
              <a:off x="393692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8" name="Straight Connector 1327"/>
            <p:cNvCxnSpPr/>
            <p:nvPr/>
          </p:nvCxnSpPr>
          <p:spPr bwMode="auto">
            <a:xfrm flipH="1" flipV="1">
              <a:off x="395310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9" name="Straight Connector 1328"/>
            <p:cNvCxnSpPr/>
            <p:nvPr/>
          </p:nvCxnSpPr>
          <p:spPr bwMode="auto">
            <a:xfrm flipV="1">
              <a:off x="386780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0" name="Straight Connector 1329"/>
            <p:cNvCxnSpPr/>
            <p:nvPr/>
          </p:nvCxnSpPr>
          <p:spPr bwMode="auto">
            <a:xfrm flipH="1">
              <a:off x="384805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1" name="Oval 1330"/>
            <p:cNvSpPr/>
            <p:nvPr/>
          </p:nvSpPr>
          <p:spPr bwMode="auto">
            <a:xfrm>
              <a:off x="3907298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2" name="Straight Connector 1331"/>
            <p:cNvCxnSpPr/>
            <p:nvPr/>
          </p:nvCxnSpPr>
          <p:spPr bwMode="auto">
            <a:xfrm flipV="1">
              <a:off x="400233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3" name="Straight Connector 1332"/>
            <p:cNvCxnSpPr/>
            <p:nvPr/>
          </p:nvCxnSpPr>
          <p:spPr bwMode="auto">
            <a:xfrm flipV="1">
              <a:off x="399865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4" name="Straight Connector 1333"/>
            <p:cNvCxnSpPr/>
            <p:nvPr/>
          </p:nvCxnSpPr>
          <p:spPr bwMode="auto">
            <a:xfrm flipH="1">
              <a:off x="396654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5" name="Straight Connector 1334"/>
            <p:cNvCxnSpPr/>
            <p:nvPr/>
          </p:nvCxnSpPr>
          <p:spPr bwMode="auto">
            <a:xfrm>
              <a:off x="401467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6" name="Straight Connector 1335"/>
            <p:cNvCxnSpPr/>
            <p:nvPr/>
          </p:nvCxnSpPr>
          <p:spPr bwMode="auto">
            <a:xfrm flipH="1" flipV="1">
              <a:off x="403963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7" name="Straight Connector 1336"/>
            <p:cNvCxnSpPr/>
            <p:nvPr/>
          </p:nvCxnSpPr>
          <p:spPr bwMode="auto">
            <a:xfrm>
              <a:off x="403195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8" name="Straight Connector 1337"/>
            <p:cNvCxnSpPr/>
            <p:nvPr/>
          </p:nvCxnSpPr>
          <p:spPr bwMode="auto">
            <a:xfrm flipH="1" flipV="1">
              <a:off x="404814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9" name="Straight Connector 1338"/>
            <p:cNvCxnSpPr/>
            <p:nvPr/>
          </p:nvCxnSpPr>
          <p:spPr bwMode="auto">
            <a:xfrm flipV="1">
              <a:off x="396283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0" name="Straight Connector 1339"/>
            <p:cNvCxnSpPr/>
            <p:nvPr/>
          </p:nvCxnSpPr>
          <p:spPr bwMode="auto">
            <a:xfrm flipH="1">
              <a:off x="394309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1" name="Oval 1340"/>
            <p:cNvSpPr/>
            <p:nvPr/>
          </p:nvSpPr>
          <p:spPr bwMode="auto">
            <a:xfrm>
              <a:off x="400233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42" name="Straight Connector 1341"/>
            <p:cNvCxnSpPr/>
            <p:nvPr/>
          </p:nvCxnSpPr>
          <p:spPr bwMode="auto">
            <a:xfrm flipV="1">
              <a:off x="410346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3" name="Straight Connector 1342"/>
            <p:cNvCxnSpPr/>
            <p:nvPr/>
          </p:nvCxnSpPr>
          <p:spPr bwMode="auto">
            <a:xfrm flipV="1">
              <a:off x="409978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4" name="Straight Connector 1343"/>
            <p:cNvCxnSpPr/>
            <p:nvPr/>
          </p:nvCxnSpPr>
          <p:spPr bwMode="auto">
            <a:xfrm flipH="1">
              <a:off x="406767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5" name="Straight Connector 1344"/>
            <p:cNvCxnSpPr/>
            <p:nvPr/>
          </p:nvCxnSpPr>
          <p:spPr bwMode="auto">
            <a:xfrm>
              <a:off x="411581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6" name="Straight Connector 1345"/>
            <p:cNvCxnSpPr/>
            <p:nvPr/>
          </p:nvCxnSpPr>
          <p:spPr bwMode="auto">
            <a:xfrm flipH="1" flipV="1">
              <a:off x="414076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7" name="Straight Connector 1346"/>
            <p:cNvCxnSpPr/>
            <p:nvPr/>
          </p:nvCxnSpPr>
          <p:spPr bwMode="auto">
            <a:xfrm>
              <a:off x="413309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8" name="Straight Connector 1347"/>
            <p:cNvCxnSpPr/>
            <p:nvPr/>
          </p:nvCxnSpPr>
          <p:spPr bwMode="auto">
            <a:xfrm flipH="1" flipV="1">
              <a:off x="414927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9" name="Straight Connector 1348"/>
            <p:cNvCxnSpPr/>
            <p:nvPr/>
          </p:nvCxnSpPr>
          <p:spPr bwMode="auto">
            <a:xfrm flipV="1">
              <a:off x="406397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0" name="Straight Connector 1349"/>
            <p:cNvCxnSpPr/>
            <p:nvPr/>
          </p:nvCxnSpPr>
          <p:spPr bwMode="auto">
            <a:xfrm flipH="1">
              <a:off x="404422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1" name="Oval 1350"/>
            <p:cNvSpPr/>
            <p:nvPr/>
          </p:nvSpPr>
          <p:spPr bwMode="auto">
            <a:xfrm>
              <a:off x="4103469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52" name="Straight Connector 1351"/>
            <p:cNvCxnSpPr/>
            <p:nvPr/>
          </p:nvCxnSpPr>
          <p:spPr bwMode="auto">
            <a:xfrm flipV="1">
              <a:off x="418994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3" name="Straight Connector 1352"/>
            <p:cNvCxnSpPr/>
            <p:nvPr/>
          </p:nvCxnSpPr>
          <p:spPr bwMode="auto">
            <a:xfrm flipV="1">
              <a:off x="418625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4" name="Straight Connector 1353"/>
            <p:cNvCxnSpPr/>
            <p:nvPr/>
          </p:nvCxnSpPr>
          <p:spPr bwMode="auto">
            <a:xfrm flipH="1">
              <a:off x="415414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5" name="Straight Connector 1354"/>
            <p:cNvCxnSpPr/>
            <p:nvPr/>
          </p:nvCxnSpPr>
          <p:spPr bwMode="auto">
            <a:xfrm>
              <a:off x="420228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6" name="Straight Connector 1355"/>
            <p:cNvCxnSpPr/>
            <p:nvPr/>
          </p:nvCxnSpPr>
          <p:spPr bwMode="auto">
            <a:xfrm flipH="1" flipV="1">
              <a:off x="422724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7" name="Straight Connector 1356"/>
            <p:cNvCxnSpPr/>
            <p:nvPr/>
          </p:nvCxnSpPr>
          <p:spPr bwMode="auto">
            <a:xfrm>
              <a:off x="421956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8" name="Straight Connector 1357"/>
            <p:cNvCxnSpPr/>
            <p:nvPr/>
          </p:nvCxnSpPr>
          <p:spPr bwMode="auto">
            <a:xfrm flipH="1" flipV="1">
              <a:off x="423574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9" name="Straight Connector 1358"/>
            <p:cNvCxnSpPr/>
            <p:nvPr/>
          </p:nvCxnSpPr>
          <p:spPr bwMode="auto">
            <a:xfrm flipV="1">
              <a:off x="415044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0" name="Straight Connector 1359"/>
            <p:cNvCxnSpPr/>
            <p:nvPr/>
          </p:nvCxnSpPr>
          <p:spPr bwMode="auto">
            <a:xfrm flipH="1">
              <a:off x="413069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1" name="Oval 1360"/>
            <p:cNvSpPr/>
            <p:nvPr/>
          </p:nvSpPr>
          <p:spPr bwMode="auto">
            <a:xfrm>
              <a:off x="4189944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62" name="Straight Connector 1361"/>
            <p:cNvCxnSpPr/>
            <p:nvPr/>
          </p:nvCxnSpPr>
          <p:spPr bwMode="auto">
            <a:xfrm flipV="1">
              <a:off x="4284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flipV="1">
              <a:off x="4281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4" name="Straight Connector 1363"/>
            <p:cNvCxnSpPr/>
            <p:nvPr/>
          </p:nvCxnSpPr>
          <p:spPr bwMode="auto">
            <a:xfrm flipH="1">
              <a:off x="4249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5" name="Straight Connector 1364"/>
            <p:cNvCxnSpPr/>
            <p:nvPr/>
          </p:nvCxnSpPr>
          <p:spPr bwMode="auto">
            <a:xfrm>
              <a:off x="4297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6" name="Straight Connector 1365"/>
            <p:cNvCxnSpPr/>
            <p:nvPr/>
          </p:nvCxnSpPr>
          <p:spPr bwMode="auto">
            <a:xfrm flipH="1" flipV="1">
              <a:off x="4322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7" name="Straight Connector 1366"/>
            <p:cNvCxnSpPr/>
            <p:nvPr/>
          </p:nvCxnSpPr>
          <p:spPr bwMode="auto">
            <a:xfrm>
              <a:off x="4314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8" name="Straight Connector 1367"/>
            <p:cNvCxnSpPr/>
            <p:nvPr/>
          </p:nvCxnSpPr>
          <p:spPr bwMode="auto">
            <a:xfrm flipH="1" flipV="1">
              <a:off x="4330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9" name="Straight Connector 1368"/>
            <p:cNvCxnSpPr/>
            <p:nvPr/>
          </p:nvCxnSpPr>
          <p:spPr bwMode="auto">
            <a:xfrm flipV="1">
              <a:off x="4245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0" name="Straight Connector 1369"/>
            <p:cNvCxnSpPr/>
            <p:nvPr/>
          </p:nvCxnSpPr>
          <p:spPr bwMode="auto">
            <a:xfrm flipH="1">
              <a:off x="4225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1" name="Oval 1370"/>
            <p:cNvSpPr/>
            <p:nvPr/>
          </p:nvSpPr>
          <p:spPr bwMode="auto">
            <a:xfrm>
              <a:off x="4284982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72" name="Straight Connector 1371"/>
            <p:cNvCxnSpPr/>
            <p:nvPr/>
          </p:nvCxnSpPr>
          <p:spPr bwMode="auto">
            <a:xfrm flipV="1">
              <a:off x="437878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3" name="Straight Connector 1372"/>
            <p:cNvCxnSpPr/>
            <p:nvPr/>
          </p:nvCxnSpPr>
          <p:spPr bwMode="auto">
            <a:xfrm flipV="1">
              <a:off x="437510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4" name="Straight Connector 1373"/>
            <p:cNvCxnSpPr/>
            <p:nvPr/>
          </p:nvCxnSpPr>
          <p:spPr bwMode="auto">
            <a:xfrm flipH="1">
              <a:off x="434299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9" name="Straight Connector 1378"/>
            <p:cNvCxnSpPr/>
            <p:nvPr/>
          </p:nvCxnSpPr>
          <p:spPr bwMode="auto">
            <a:xfrm flipV="1">
              <a:off x="433928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0" name="Straight Connector 1379"/>
            <p:cNvCxnSpPr/>
            <p:nvPr/>
          </p:nvCxnSpPr>
          <p:spPr bwMode="auto">
            <a:xfrm flipH="1">
              <a:off x="431954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1" name="Oval 1380"/>
            <p:cNvSpPr/>
            <p:nvPr/>
          </p:nvSpPr>
          <p:spPr bwMode="auto">
            <a:xfrm>
              <a:off x="4378786" y="1665042"/>
              <a:ext cx="54308" cy="54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5" name="Straight Connector 1394"/>
            <p:cNvCxnSpPr/>
            <p:nvPr/>
          </p:nvCxnSpPr>
          <p:spPr bwMode="auto">
            <a:xfrm>
              <a:off x="457997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6" name="Straight Connector 1395"/>
            <p:cNvCxnSpPr/>
            <p:nvPr/>
          </p:nvCxnSpPr>
          <p:spPr bwMode="auto">
            <a:xfrm flipH="1" flipV="1">
              <a:off x="460492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7" name="Straight Connector 1396"/>
            <p:cNvCxnSpPr/>
            <p:nvPr/>
          </p:nvCxnSpPr>
          <p:spPr bwMode="auto">
            <a:xfrm>
              <a:off x="459725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8" name="Straight Connector 1397"/>
            <p:cNvCxnSpPr/>
            <p:nvPr/>
          </p:nvCxnSpPr>
          <p:spPr bwMode="auto">
            <a:xfrm flipH="1" flipV="1">
              <a:off x="461343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1" name="Oval 1400"/>
            <p:cNvSpPr/>
            <p:nvPr/>
          </p:nvSpPr>
          <p:spPr bwMode="auto">
            <a:xfrm>
              <a:off x="456762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02" name="Straight Connector 1401"/>
            <p:cNvCxnSpPr/>
            <p:nvPr/>
          </p:nvCxnSpPr>
          <p:spPr bwMode="auto">
            <a:xfrm flipV="1">
              <a:off x="466266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3" name="Straight Connector 1402"/>
            <p:cNvCxnSpPr/>
            <p:nvPr/>
          </p:nvCxnSpPr>
          <p:spPr bwMode="auto">
            <a:xfrm flipV="1">
              <a:off x="465898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4" name="Straight Connector 1403"/>
            <p:cNvCxnSpPr/>
            <p:nvPr/>
          </p:nvCxnSpPr>
          <p:spPr bwMode="auto">
            <a:xfrm flipH="1">
              <a:off x="462687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5" name="Straight Connector 1404"/>
            <p:cNvCxnSpPr/>
            <p:nvPr/>
          </p:nvCxnSpPr>
          <p:spPr bwMode="auto">
            <a:xfrm>
              <a:off x="467500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6" name="Straight Connector 1405"/>
            <p:cNvCxnSpPr/>
            <p:nvPr/>
          </p:nvCxnSpPr>
          <p:spPr bwMode="auto">
            <a:xfrm flipH="1" flipV="1">
              <a:off x="469996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7" name="Straight Connector 1406"/>
            <p:cNvCxnSpPr/>
            <p:nvPr/>
          </p:nvCxnSpPr>
          <p:spPr bwMode="auto">
            <a:xfrm>
              <a:off x="469228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8" name="Straight Connector 1407"/>
            <p:cNvCxnSpPr/>
            <p:nvPr/>
          </p:nvCxnSpPr>
          <p:spPr bwMode="auto">
            <a:xfrm flipH="1" flipV="1">
              <a:off x="470847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9" name="Straight Connector 1408"/>
            <p:cNvCxnSpPr/>
            <p:nvPr/>
          </p:nvCxnSpPr>
          <p:spPr bwMode="auto">
            <a:xfrm flipV="1">
              <a:off x="462317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0" name="Straight Connector 1409"/>
            <p:cNvCxnSpPr/>
            <p:nvPr/>
          </p:nvCxnSpPr>
          <p:spPr bwMode="auto">
            <a:xfrm flipH="1">
              <a:off x="460342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1" name="Oval 1410"/>
            <p:cNvSpPr/>
            <p:nvPr/>
          </p:nvSpPr>
          <p:spPr bwMode="auto">
            <a:xfrm>
              <a:off x="466266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12" name="Straight Connector 1411"/>
            <p:cNvCxnSpPr/>
            <p:nvPr/>
          </p:nvCxnSpPr>
          <p:spPr bwMode="auto">
            <a:xfrm flipV="1">
              <a:off x="475647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3" name="Straight Connector 1412"/>
            <p:cNvCxnSpPr/>
            <p:nvPr/>
          </p:nvCxnSpPr>
          <p:spPr bwMode="auto">
            <a:xfrm flipV="1">
              <a:off x="475278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4" name="Straight Connector 1413"/>
            <p:cNvCxnSpPr/>
            <p:nvPr/>
          </p:nvCxnSpPr>
          <p:spPr bwMode="auto">
            <a:xfrm flipH="1">
              <a:off x="472067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5" name="Straight Connector 1414"/>
            <p:cNvCxnSpPr/>
            <p:nvPr/>
          </p:nvCxnSpPr>
          <p:spPr bwMode="auto">
            <a:xfrm>
              <a:off x="476881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6" name="Straight Connector 1415"/>
            <p:cNvCxnSpPr/>
            <p:nvPr/>
          </p:nvCxnSpPr>
          <p:spPr bwMode="auto">
            <a:xfrm flipH="1" flipV="1">
              <a:off x="479377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7" name="Straight Connector 1416"/>
            <p:cNvCxnSpPr/>
            <p:nvPr/>
          </p:nvCxnSpPr>
          <p:spPr bwMode="auto">
            <a:xfrm>
              <a:off x="478609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8" name="Straight Connector 1417"/>
            <p:cNvCxnSpPr/>
            <p:nvPr/>
          </p:nvCxnSpPr>
          <p:spPr bwMode="auto">
            <a:xfrm flipH="1" flipV="1">
              <a:off x="480227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9" name="Straight Connector 1418"/>
            <p:cNvCxnSpPr/>
            <p:nvPr/>
          </p:nvCxnSpPr>
          <p:spPr bwMode="auto">
            <a:xfrm flipV="1">
              <a:off x="471697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0" name="Straight Connector 1419"/>
            <p:cNvCxnSpPr/>
            <p:nvPr/>
          </p:nvCxnSpPr>
          <p:spPr bwMode="auto">
            <a:xfrm flipH="1">
              <a:off x="469722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1" name="Oval 1420"/>
            <p:cNvSpPr/>
            <p:nvPr/>
          </p:nvSpPr>
          <p:spPr bwMode="auto">
            <a:xfrm>
              <a:off x="475647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22" name="Straight Connector 1421"/>
            <p:cNvCxnSpPr/>
            <p:nvPr/>
          </p:nvCxnSpPr>
          <p:spPr bwMode="auto">
            <a:xfrm flipV="1">
              <a:off x="485150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3" name="Straight Connector 1422"/>
            <p:cNvCxnSpPr/>
            <p:nvPr/>
          </p:nvCxnSpPr>
          <p:spPr bwMode="auto">
            <a:xfrm flipV="1">
              <a:off x="484782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4" name="Straight Connector 1423"/>
            <p:cNvCxnSpPr/>
            <p:nvPr/>
          </p:nvCxnSpPr>
          <p:spPr bwMode="auto">
            <a:xfrm flipH="1">
              <a:off x="481571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5" name="Straight Connector 1424"/>
            <p:cNvCxnSpPr/>
            <p:nvPr/>
          </p:nvCxnSpPr>
          <p:spPr bwMode="auto">
            <a:xfrm>
              <a:off x="486385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6" name="Straight Connector 1425"/>
            <p:cNvCxnSpPr/>
            <p:nvPr/>
          </p:nvCxnSpPr>
          <p:spPr bwMode="auto">
            <a:xfrm flipH="1" flipV="1">
              <a:off x="488880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7" name="Straight Connector 1426"/>
            <p:cNvCxnSpPr/>
            <p:nvPr/>
          </p:nvCxnSpPr>
          <p:spPr bwMode="auto">
            <a:xfrm>
              <a:off x="488113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8" name="Straight Connector 1427"/>
            <p:cNvCxnSpPr/>
            <p:nvPr/>
          </p:nvCxnSpPr>
          <p:spPr bwMode="auto">
            <a:xfrm flipH="1" flipV="1">
              <a:off x="489731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9" name="Straight Connector 1428"/>
            <p:cNvCxnSpPr/>
            <p:nvPr/>
          </p:nvCxnSpPr>
          <p:spPr bwMode="auto">
            <a:xfrm flipV="1">
              <a:off x="481201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0" name="Straight Connector 1429"/>
            <p:cNvCxnSpPr/>
            <p:nvPr/>
          </p:nvCxnSpPr>
          <p:spPr bwMode="auto">
            <a:xfrm flipH="1">
              <a:off x="479226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1" name="Oval 1430"/>
            <p:cNvSpPr/>
            <p:nvPr/>
          </p:nvSpPr>
          <p:spPr bwMode="auto">
            <a:xfrm>
              <a:off x="485150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32" name="Straight Connector 1431"/>
            <p:cNvCxnSpPr/>
            <p:nvPr/>
          </p:nvCxnSpPr>
          <p:spPr bwMode="auto">
            <a:xfrm flipV="1">
              <a:off x="494531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3" name="Straight Connector 1432"/>
            <p:cNvCxnSpPr/>
            <p:nvPr/>
          </p:nvCxnSpPr>
          <p:spPr bwMode="auto">
            <a:xfrm flipV="1">
              <a:off x="494162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4" name="Straight Connector 1433"/>
            <p:cNvCxnSpPr/>
            <p:nvPr/>
          </p:nvCxnSpPr>
          <p:spPr bwMode="auto">
            <a:xfrm flipH="1">
              <a:off x="490951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5" name="Straight Connector 1434"/>
            <p:cNvCxnSpPr/>
            <p:nvPr/>
          </p:nvCxnSpPr>
          <p:spPr bwMode="auto">
            <a:xfrm>
              <a:off x="495765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6" name="Straight Connector 1435"/>
            <p:cNvCxnSpPr/>
            <p:nvPr/>
          </p:nvCxnSpPr>
          <p:spPr bwMode="auto">
            <a:xfrm flipH="1" flipV="1">
              <a:off x="498261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7" name="Straight Connector 1436"/>
            <p:cNvCxnSpPr/>
            <p:nvPr/>
          </p:nvCxnSpPr>
          <p:spPr bwMode="auto">
            <a:xfrm>
              <a:off x="497493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8" name="Straight Connector 1437"/>
            <p:cNvCxnSpPr/>
            <p:nvPr/>
          </p:nvCxnSpPr>
          <p:spPr bwMode="auto">
            <a:xfrm flipH="1" flipV="1">
              <a:off x="499111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9" name="Straight Connector 1438"/>
            <p:cNvCxnSpPr/>
            <p:nvPr/>
          </p:nvCxnSpPr>
          <p:spPr bwMode="auto">
            <a:xfrm flipV="1">
              <a:off x="490581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0" name="Straight Connector 1439"/>
            <p:cNvCxnSpPr/>
            <p:nvPr/>
          </p:nvCxnSpPr>
          <p:spPr bwMode="auto">
            <a:xfrm flipH="1">
              <a:off x="488606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1" name="Oval 1440"/>
            <p:cNvSpPr/>
            <p:nvPr/>
          </p:nvSpPr>
          <p:spPr bwMode="auto">
            <a:xfrm>
              <a:off x="494531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42" name="Straight Connector 1441"/>
            <p:cNvCxnSpPr/>
            <p:nvPr/>
          </p:nvCxnSpPr>
          <p:spPr bwMode="auto">
            <a:xfrm flipV="1">
              <a:off x="504035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3" name="Straight Connector 1442"/>
            <p:cNvCxnSpPr/>
            <p:nvPr/>
          </p:nvCxnSpPr>
          <p:spPr bwMode="auto">
            <a:xfrm flipV="1">
              <a:off x="503666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4" name="Straight Connector 1443"/>
            <p:cNvCxnSpPr/>
            <p:nvPr/>
          </p:nvCxnSpPr>
          <p:spPr bwMode="auto">
            <a:xfrm flipH="1">
              <a:off x="500455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5" name="Straight Connector 1444"/>
            <p:cNvCxnSpPr/>
            <p:nvPr/>
          </p:nvCxnSpPr>
          <p:spPr bwMode="auto">
            <a:xfrm>
              <a:off x="505269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6" name="Straight Connector 1445"/>
            <p:cNvCxnSpPr/>
            <p:nvPr/>
          </p:nvCxnSpPr>
          <p:spPr bwMode="auto">
            <a:xfrm flipH="1" flipV="1">
              <a:off x="507765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7" name="Straight Connector 1446"/>
            <p:cNvCxnSpPr/>
            <p:nvPr/>
          </p:nvCxnSpPr>
          <p:spPr bwMode="auto">
            <a:xfrm>
              <a:off x="506997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8" name="Straight Connector 1447"/>
            <p:cNvCxnSpPr/>
            <p:nvPr/>
          </p:nvCxnSpPr>
          <p:spPr bwMode="auto">
            <a:xfrm flipH="1" flipV="1">
              <a:off x="508615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9" name="Straight Connector 1448"/>
            <p:cNvCxnSpPr/>
            <p:nvPr/>
          </p:nvCxnSpPr>
          <p:spPr bwMode="auto">
            <a:xfrm flipV="1">
              <a:off x="500085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0" name="Straight Connector 1449"/>
            <p:cNvCxnSpPr/>
            <p:nvPr/>
          </p:nvCxnSpPr>
          <p:spPr bwMode="auto">
            <a:xfrm flipH="1">
              <a:off x="498110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1" name="Oval 1450"/>
            <p:cNvSpPr/>
            <p:nvPr/>
          </p:nvSpPr>
          <p:spPr bwMode="auto">
            <a:xfrm>
              <a:off x="504035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52" name="Straight Connector 1451"/>
            <p:cNvCxnSpPr/>
            <p:nvPr/>
          </p:nvCxnSpPr>
          <p:spPr bwMode="auto">
            <a:xfrm flipV="1">
              <a:off x="513415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3" name="Straight Connector 1452"/>
            <p:cNvCxnSpPr/>
            <p:nvPr/>
          </p:nvCxnSpPr>
          <p:spPr bwMode="auto">
            <a:xfrm flipV="1">
              <a:off x="513047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4" name="Straight Connector 1453"/>
            <p:cNvCxnSpPr/>
            <p:nvPr/>
          </p:nvCxnSpPr>
          <p:spPr bwMode="auto">
            <a:xfrm flipH="1">
              <a:off x="509835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5" name="Straight Connector 1454"/>
            <p:cNvCxnSpPr/>
            <p:nvPr/>
          </p:nvCxnSpPr>
          <p:spPr bwMode="auto">
            <a:xfrm>
              <a:off x="514649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6" name="Straight Connector 1455"/>
            <p:cNvCxnSpPr/>
            <p:nvPr/>
          </p:nvCxnSpPr>
          <p:spPr bwMode="auto">
            <a:xfrm flipH="1" flipV="1">
              <a:off x="517145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7" name="Straight Connector 1456"/>
            <p:cNvCxnSpPr/>
            <p:nvPr/>
          </p:nvCxnSpPr>
          <p:spPr bwMode="auto">
            <a:xfrm>
              <a:off x="516377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8" name="Straight Connector 1457"/>
            <p:cNvCxnSpPr/>
            <p:nvPr/>
          </p:nvCxnSpPr>
          <p:spPr bwMode="auto">
            <a:xfrm flipH="1" flipV="1">
              <a:off x="517995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9" name="Straight Connector 1458"/>
            <p:cNvCxnSpPr/>
            <p:nvPr/>
          </p:nvCxnSpPr>
          <p:spPr bwMode="auto">
            <a:xfrm flipV="1">
              <a:off x="509465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0" name="Straight Connector 1459"/>
            <p:cNvCxnSpPr/>
            <p:nvPr/>
          </p:nvCxnSpPr>
          <p:spPr bwMode="auto">
            <a:xfrm flipH="1">
              <a:off x="507491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1" name="Oval 1460"/>
            <p:cNvSpPr/>
            <p:nvPr/>
          </p:nvSpPr>
          <p:spPr bwMode="auto">
            <a:xfrm>
              <a:off x="513415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62" name="Straight Connector 1461"/>
            <p:cNvCxnSpPr/>
            <p:nvPr/>
          </p:nvCxnSpPr>
          <p:spPr bwMode="auto">
            <a:xfrm flipV="1">
              <a:off x="52291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3" name="Straight Connector 1462"/>
            <p:cNvCxnSpPr/>
            <p:nvPr/>
          </p:nvCxnSpPr>
          <p:spPr bwMode="auto">
            <a:xfrm flipV="1">
              <a:off x="52255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4" name="Straight Connector 1463"/>
            <p:cNvCxnSpPr/>
            <p:nvPr/>
          </p:nvCxnSpPr>
          <p:spPr bwMode="auto">
            <a:xfrm flipH="1">
              <a:off x="51933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5" name="Straight Connector 1464"/>
            <p:cNvCxnSpPr/>
            <p:nvPr/>
          </p:nvCxnSpPr>
          <p:spPr bwMode="auto">
            <a:xfrm>
              <a:off x="52415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6" name="Straight Connector 1465"/>
            <p:cNvCxnSpPr/>
            <p:nvPr/>
          </p:nvCxnSpPr>
          <p:spPr bwMode="auto">
            <a:xfrm flipH="1" flipV="1">
              <a:off x="52664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7" name="Straight Connector 1466"/>
            <p:cNvCxnSpPr/>
            <p:nvPr/>
          </p:nvCxnSpPr>
          <p:spPr bwMode="auto">
            <a:xfrm>
              <a:off x="52588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8" name="Straight Connector 1467"/>
            <p:cNvCxnSpPr/>
            <p:nvPr/>
          </p:nvCxnSpPr>
          <p:spPr bwMode="auto">
            <a:xfrm flipH="1" flipV="1">
              <a:off x="52749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9" name="Straight Connector 1468"/>
            <p:cNvCxnSpPr/>
            <p:nvPr/>
          </p:nvCxnSpPr>
          <p:spPr bwMode="auto">
            <a:xfrm flipV="1">
              <a:off x="51896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0" name="Straight Connector 1469"/>
            <p:cNvCxnSpPr/>
            <p:nvPr/>
          </p:nvCxnSpPr>
          <p:spPr bwMode="auto">
            <a:xfrm flipH="1">
              <a:off x="51699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1" name="Oval 1470"/>
            <p:cNvSpPr/>
            <p:nvPr/>
          </p:nvSpPr>
          <p:spPr bwMode="auto">
            <a:xfrm>
              <a:off x="52291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72" name="Straight Connector 1471"/>
            <p:cNvCxnSpPr/>
            <p:nvPr/>
          </p:nvCxnSpPr>
          <p:spPr bwMode="auto">
            <a:xfrm flipV="1">
              <a:off x="532299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flipV="1">
              <a:off x="531931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4" name="Straight Connector 1473"/>
            <p:cNvCxnSpPr/>
            <p:nvPr/>
          </p:nvCxnSpPr>
          <p:spPr bwMode="auto">
            <a:xfrm flipH="1">
              <a:off x="528720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5" name="Straight Connector 1474"/>
            <p:cNvCxnSpPr/>
            <p:nvPr/>
          </p:nvCxnSpPr>
          <p:spPr bwMode="auto">
            <a:xfrm>
              <a:off x="533533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6" name="Straight Connector 1475"/>
            <p:cNvCxnSpPr/>
            <p:nvPr/>
          </p:nvCxnSpPr>
          <p:spPr bwMode="auto">
            <a:xfrm flipH="1" flipV="1">
              <a:off x="536029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7" name="Straight Connector 1476"/>
            <p:cNvCxnSpPr/>
            <p:nvPr/>
          </p:nvCxnSpPr>
          <p:spPr bwMode="auto">
            <a:xfrm>
              <a:off x="535261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flipH="1" flipV="1">
              <a:off x="536880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flipV="1">
              <a:off x="528350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flipH="1">
              <a:off x="526375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1" name="Oval 1480"/>
            <p:cNvSpPr/>
            <p:nvPr/>
          </p:nvSpPr>
          <p:spPr bwMode="auto">
            <a:xfrm>
              <a:off x="532299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82" name="Straight Connector 1481"/>
            <p:cNvCxnSpPr/>
            <p:nvPr/>
          </p:nvCxnSpPr>
          <p:spPr bwMode="auto">
            <a:xfrm flipV="1">
              <a:off x="54180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3" name="Straight Connector 1482"/>
            <p:cNvCxnSpPr/>
            <p:nvPr/>
          </p:nvCxnSpPr>
          <p:spPr bwMode="auto">
            <a:xfrm flipV="1">
              <a:off x="54143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4" name="Straight Connector 1483"/>
            <p:cNvCxnSpPr/>
            <p:nvPr/>
          </p:nvCxnSpPr>
          <p:spPr bwMode="auto">
            <a:xfrm flipH="1">
              <a:off x="53822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5" name="Straight Connector 1484"/>
            <p:cNvCxnSpPr/>
            <p:nvPr/>
          </p:nvCxnSpPr>
          <p:spPr bwMode="auto">
            <a:xfrm>
              <a:off x="54303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6" name="Straight Connector 1485"/>
            <p:cNvCxnSpPr/>
            <p:nvPr/>
          </p:nvCxnSpPr>
          <p:spPr bwMode="auto">
            <a:xfrm flipH="1" flipV="1">
              <a:off x="54553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>
              <a:off x="54476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flipH="1" flipV="1">
              <a:off x="54638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flipV="1">
              <a:off x="53785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flipH="1">
              <a:off x="53587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1" name="Oval 1490"/>
            <p:cNvSpPr/>
            <p:nvPr/>
          </p:nvSpPr>
          <p:spPr bwMode="auto">
            <a:xfrm>
              <a:off x="54180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492" name="Straight Connector 1491"/>
            <p:cNvCxnSpPr/>
            <p:nvPr/>
          </p:nvCxnSpPr>
          <p:spPr bwMode="auto">
            <a:xfrm flipV="1">
              <a:off x="551183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3" name="Straight Connector 1492"/>
            <p:cNvCxnSpPr/>
            <p:nvPr/>
          </p:nvCxnSpPr>
          <p:spPr bwMode="auto">
            <a:xfrm flipV="1">
              <a:off x="550815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flipH="1">
              <a:off x="547604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>
              <a:off x="552418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flipH="1" flipV="1">
              <a:off x="554913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>
              <a:off x="554146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flipH="1" flipV="1">
              <a:off x="555764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flipV="1">
              <a:off x="547234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flipH="1">
              <a:off x="545259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1" name="Oval 1500"/>
            <p:cNvSpPr/>
            <p:nvPr/>
          </p:nvSpPr>
          <p:spPr bwMode="auto">
            <a:xfrm>
              <a:off x="551183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02" name="Straight Connector 1501"/>
            <p:cNvCxnSpPr/>
            <p:nvPr/>
          </p:nvCxnSpPr>
          <p:spPr bwMode="auto">
            <a:xfrm flipV="1">
              <a:off x="560687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flipV="1">
              <a:off x="560319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flipH="1">
              <a:off x="557108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>
              <a:off x="561922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6" name="Straight Connector 1505"/>
            <p:cNvCxnSpPr/>
            <p:nvPr/>
          </p:nvCxnSpPr>
          <p:spPr bwMode="auto">
            <a:xfrm flipH="1" flipV="1">
              <a:off x="564417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7" name="Straight Connector 1506"/>
            <p:cNvCxnSpPr/>
            <p:nvPr/>
          </p:nvCxnSpPr>
          <p:spPr bwMode="auto">
            <a:xfrm>
              <a:off x="563650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8" name="Straight Connector 1507"/>
            <p:cNvCxnSpPr/>
            <p:nvPr/>
          </p:nvCxnSpPr>
          <p:spPr bwMode="auto">
            <a:xfrm flipH="1" flipV="1">
              <a:off x="565268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9" name="Straight Connector 1508"/>
            <p:cNvCxnSpPr/>
            <p:nvPr/>
          </p:nvCxnSpPr>
          <p:spPr bwMode="auto">
            <a:xfrm flipV="1">
              <a:off x="556738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0" name="Straight Connector 1509"/>
            <p:cNvCxnSpPr/>
            <p:nvPr/>
          </p:nvCxnSpPr>
          <p:spPr bwMode="auto">
            <a:xfrm flipH="1">
              <a:off x="554763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1" name="Oval 1510"/>
            <p:cNvSpPr/>
            <p:nvPr/>
          </p:nvSpPr>
          <p:spPr bwMode="auto">
            <a:xfrm>
              <a:off x="560687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12" name="Straight Connector 1511"/>
            <p:cNvCxnSpPr/>
            <p:nvPr/>
          </p:nvCxnSpPr>
          <p:spPr bwMode="auto">
            <a:xfrm flipV="1">
              <a:off x="57006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3" name="Straight Connector 1512"/>
            <p:cNvCxnSpPr/>
            <p:nvPr/>
          </p:nvCxnSpPr>
          <p:spPr bwMode="auto">
            <a:xfrm flipV="1">
              <a:off x="56969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4" name="Straight Connector 1513"/>
            <p:cNvCxnSpPr/>
            <p:nvPr/>
          </p:nvCxnSpPr>
          <p:spPr bwMode="auto">
            <a:xfrm flipH="1">
              <a:off x="56648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5" name="Straight Connector 1514"/>
            <p:cNvCxnSpPr/>
            <p:nvPr/>
          </p:nvCxnSpPr>
          <p:spPr bwMode="auto">
            <a:xfrm>
              <a:off x="57130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6" name="Straight Connector 1515"/>
            <p:cNvCxnSpPr/>
            <p:nvPr/>
          </p:nvCxnSpPr>
          <p:spPr bwMode="auto">
            <a:xfrm flipH="1" flipV="1">
              <a:off x="57379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7" name="Straight Connector 1516"/>
            <p:cNvCxnSpPr/>
            <p:nvPr/>
          </p:nvCxnSpPr>
          <p:spPr bwMode="auto">
            <a:xfrm>
              <a:off x="57303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flipH="1" flipV="1">
              <a:off x="57464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flipV="1">
              <a:off x="56611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0" name="Straight Connector 1519"/>
            <p:cNvCxnSpPr/>
            <p:nvPr/>
          </p:nvCxnSpPr>
          <p:spPr bwMode="auto">
            <a:xfrm flipH="1">
              <a:off x="56414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1" name="Oval 1520"/>
            <p:cNvSpPr/>
            <p:nvPr/>
          </p:nvSpPr>
          <p:spPr bwMode="auto">
            <a:xfrm>
              <a:off x="57006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22" name="Straight Connector 1521"/>
            <p:cNvCxnSpPr/>
            <p:nvPr/>
          </p:nvCxnSpPr>
          <p:spPr bwMode="auto">
            <a:xfrm flipV="1">
              <a:off x="579572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3" name="Straight Connector 1522"/>
            <p:cNvCxnSpPr/>
            <p:nvPr/>
          </p:nvCxnSpPr>
          <p:spPr bwMode="auto">
            <a:xfrm flipV="1">
              <a:off x="579203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4" name="Straight Connector 1523"/>
            <p:cNvCxnSpPr/>
            <p:nvPr/>
          </p:nvCxnSpPr>
          <p:spPr bwMode="auto">
            <a:xfrm flipH="1">
              <a:off x="575992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5" name="Straight Connector 1524"/>
            <p:cNvCxnSpPr/>
            <p:nvPr/>
          </p:nvCxnSpPr>
          <p:spPr bwMode="auto">
            <a:xfrm>
              <a:off x="580806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6" name="Straight Connector 1525"/>
            <p:cNvCxnSpPr/>
            <p:nvPr/>
          </p:nvCxnSpPr>
          <p:spPr bwMode="auto">
            <a:xfrm flipH="1" flipV="1">
              <a:off x="583302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7" name="Straight Connector 1526"/>
            <p:cNvCxnSpPr/>
            <p:nvPr/>
          </p:nvCxnSpPr>
          <p:spPr bwMode="auto">
            <a:xfrm>
              <a:off x="582534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8" name="Straight Connector 1527"/>
            <p:cNvCxnSpPr/>
            <p:nvPr/>
          </p:nvCxnSpPr>
          <p:spPr bwMode="auto">
            <a:xfrm flipH="1" flipV="1">
              <a:off x="584152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9" name="Straight Connector 1528"/>
            <p:cNvCxnSpPr/>
            <p:nvPr/>
          </p:nvCxnSpPr>
          <p:spPr bwMode="auto">
            <a:xfrm flipV="1">
              <a:off x="575622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flipH="1">
              <a:off x="573647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1" name="Oval 1530"/>
            <p:cNvSpPr/>
            <p:nvPr/>
          </p:nvSpPr>
          <p:spPr bwMode="auto">
            <a:xfrm>
              <a:off x="579572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32" name="Straight Connector 1531"/>
            <p:cNvCxnSpPr/>
            <p:nvPr/>
          </p:nvCxnSpPr>
          <p:spPr bwMode="auto">
            <a:xfrm flipV="1">
              <a:off x="58895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3" name="Straight Connector 1532"/>
            <p:cNvCxnSpPr/>
            <p:nvPr/>
          </p:nvCxnSpPr>
          <p:spPr bwMode="auto">
            <a:xfrm flipV="1">
              <a:off x="58858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4" name="Straight Connector 1533"/>
            <p:cNvCxnSpPr/>
            <p:nvPr/>
          </p:nvCxnSpPr>
          <p:spPr bwMode="auto">
            <a:xfrm flipH="1">
              <a:off x="58537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5" name="Straight Connector 1534"/>
            <p:cNvCxnSpPr/>
            <p:nvPr/>
          </p:nvCxnSpPr>
          <p:spPr bwMode="auto">
            <a:xfrm>
              <a:off x="59018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" name="Straight Connector 1535"/>
            <p:cNvCxnSpPr/>
            <p:nvPr/>
          </p:nvCxnSpPr>
          <p:spPr bwMode="auto">
            <a:xfrm flipH="1" flipV="1">
              <a:off x="59268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" name="Straight Connector 1536"/>
            <p:cNvCxnSpPr/>
            <p:nvPr/>
          </p:nvCxnSpPr>
          <p:spPr bwMode="auto">
            <a:xfrm>
              <a:off x="59191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8" name="Straight Connector 1537"/>
            <p:cNvCxnSpPr/>
            <p:nvPr/>
          </p:nvCxnSpPr>
          <p:spPr bwMode="auto">
            <a:xfrm flipH="1" flipV="1">
              <a:off x="59353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9" name="Straight Connector 1538"/>
            <p:cNvCxnSpPr/>
            <p:nvPr/>
          </p:nvCxnSpPr>
          <p:spPr bwMode="auto">
            <a:xfrm flipV="1">
              <a:off x="58500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0" name="Straight Connector 1539"/>
            <p:cNvCxnSpPr/>
            <p:nvPr/>
          </p:nvCxnSpPr>
          <p:spPr bwMode="auto">
            <a:xfrm flipH="1">
              <a:off x="58302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1" name="Oval 1540"/>
            <p:cNvSpPr/>
            <p:nvPr/>
          </p:nvSpPr>
          <p:spPr bwMode="auto">
            <a:xfrm>
              <a:off x="58895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42" name="Straight Connector 1541"/>
            <p:cNvCxnSpPr/>
            <p:nvPr/>
          </p:nvCxnSpPr>
          <p:spPr bwMode="auto">
            <a:xfrm flipV="1">
              <a:off x="598456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3" name="Straight Connector 1542"/>
            <p:cNvCxnSpPr/>
            <p:nvPr/>
          </p:nvCxnSpPr>
          <p:spPr bwMode="auto">
            <a:xfrm flipV="1">
              <a:off x="598087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4" name="Straight Connector 1543"/>
            <p:cNvCxnSpPr/>
            <p:nvPr/>
          </p:nvCxnSpPr>
          <p:spPr bwMode="auto">
            <a:xfrm flipH="1">
              <a:off x="594876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5" name="Straight Connector 1544"/>
            <p:cNvCxnSpPr/>
            <p:nvPr/>
          </p:nvCxnSpPr>
          <p:spPr bwMode="auto">
            <a:xfrm>
              <a:off x="599690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6" name="Straight Connector 1545"/>
            <p:cNvCxnSpPr/>
            <p:nvPr/>
          </p:nvCxnSpPr>
          <p:spPr bwMode="auto">
            <a:xfrm flipH="1" flipV="1">
              <a:off x="602186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7" name="Straight Connector 1546"/>
            <p:cNvCxnSpPr/>
            <p:nvPr/>
          </p:nvCxnSpPr>
          <p:spPr bwMode="auto">
            <a:xfrm>
              <a:off x="601418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8" name="Straight Connector 1547"/>
            <p:cNvCxnSpPr/>
            <p:nvPr/>
          </p:nvCxnSpPr>
          <p:spPr bwMode="auto">
            <a:xfrm flipH="1" flipV="1">
              <a:off x="603036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9" name="Straight Connector 1548"/>
            <p:cNvCxnSpPr/>
            <p:nvPr/>
          </p:nvCxnSpPr>
          <p:spPr bwMode="auto">
            <a:xfrm flipV="1">
              <a:off x="594506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0" name="Straight Connector 1549"/>
            <p:cNvCxnSpPr/>
            <p:nvPr/>
          </p:nvCxnSpPr>
          <p:spPr bwMode="auto">
            <a:xfrm flipH="1">
              <a:off x="592531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1" name="Oval 1550"/>
            <p:cNvSpPr/>
            <p:nvPr/>
          </p:nvSpPr>
          <p:spPr bwMode="auto">
            <a:xfrm>
              <a:off x="598456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52" name="Straight Connector 1551"/>
            <p:cNvCxnSpPr/>
            <p:nvPr/>
          </p:nvCxnSpPr>
          <p:spPr bwMode="auto">
            <a:xfrm flipV="1">
              <a:off x="607836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3" name="Straight Connector 1552"/>
            <p:cNvCxnSpPr/>
            <p:nvPr/>
          </p:nvCxnSpPr>
          <p:spPr bwMode="auto">
            <a:xfrm flipV="1">
              <a:off x="607468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4" name="Straight Connector 1553"/>
            <p:cNvCxnSpPr/>
            <p:nvPr/>
          </p:nvCxnSpPr>
          <p:spPr bwMode="auto">
            <a:xfrm flipH="1">
              <a:off x="604257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5" name="Straight Connector 1554"/>
            <p:cNvCxnSpPr/>
            <p:nvPr/>
          </p:nvCxnSpPr>
          <p:spPr bwMode="auto">
            <a:xfrm>
              <a:off x="609070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6" name="Straight Connector 1555"/>
            <p:cNvCxnSpPr/>
            <p:nvPr/>
          </p:nvCxnSpPr>
          <p:spPr bwMode="auto">
            <a:xfrm flipH="1" flipV="1">
              <a:off x="611566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7" name="Straight Connector 1556"/>
            <p:cNvCxnSpPr/>
            <p:nvPr/>
          </p:nvCxnSpPr>
          <p:spPr bwMode="auto">
            <a:xfrm>
              <a:off x="610798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8" name="Straight Connector 1557"/>
            <p:cNvCxnSpPr/>
            <p:nvPr/>
          </p:nvCxnSpPr>
          <p:spPr bwMode="auto">
            <a:xfrm flipH="1" flipV="1">
              <a:off x="612417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9" name="Straight Connector 1558"/>
            <p:cNvCxnSpPr/>
            <p:nvPr/>
          </p:nvCxnSpPr>
          <p:spPr bwMode="auto">
            <a:xfrm flipV="1">
              <a:off x="603886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0" name="Straight Connector 1559"/>
            <p:cNvCxnSpPr/>
            <p:nvPr/>
          </p:nvCxnSpPr>
          <p:spPr bwMode="auto">
            <a:xfrm flipH="1">
              <a:off x="601912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1" name="Oval 1560"/>
            <p:cNvSpPr/>
            <p:nvPr/>
          </p:nvSpPr>
          <p:spPr bwMode="auto">
            <a:xfrm>
              <a:off x="607836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62" name="Straight Connector 1561"/>
            <p:cNvCxnSpPr/>
            <p:nvPr/>
          </p:nvCxnSpPr>
          <p:spPr bwMode="auto">
            <a:xfrm flipV="1">
              <a:off x="617340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3" name="Straight Connector 1562"/>
            <p:cNvCxnSpPr/>
            <p:nvPr/>
          </p:nvCxnSpPr>
          <p:spPr bwMode="auto">
            <a:xfrm flipV="1">
              <a:off x="616971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4" name="Straight Connector 1563"/>
            <p:cNvCxnSpPr/>
            <p:nvPr/>
          </p:nvCxnSpPr>
          <p:spPr bwMode="auto">
            <a:xfrm flipH="1">
              <a:off x="613760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5" name="Straight Connector 1564"/>
            <p:cNvCxnSpPr/>
            <p:nvPr/>
          </p:nvCxnSpPr>
          <p:spPr bwMode="auto">
            <a:xfrm>
              <a:off x="618574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6" name="Straight Connector 1565"/>
            <p:cNvCxnSpPr/>
            <p:nvPr/>
          </p:nvCxnSpPr>
          <p:spPr bwMode="auto">
            <a:xfrm flipH="1" flipV="1">
              <a:off x="621070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7" name="Straight Connector 1566"/>
            <p:cNvCxnSpPr/>
            <p:nvPr/>
          </p:nvCxnSpPr>
          <p:spPr bwMode="auto">
            <a:xfrm>
              <a:off x="620302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8" name="Straight Connector 1567"/>
            <p:cNvCxnSpPr/>
            <p:nvPr/>
          </p:nvCxnSpPr>
          <p:spPr bwMode="auto">
            <a:xfrm flipH="1" flipV="1">
              <a:off x="621920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9" name="Straight Connector 1568"/>
            <p:cNvCxnSpPr/>
            <p:nvPr/>
          </p:nvCxnSpPr>
          <p:spPr bwMode="auto">
            <a:xfrm flipV="1">
              <a:off x="613390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0" name="Straight Connector 1569"/>
            <p:cNvCxnSpPr/>
            <p:nvPr/>
          </p:nvCxnSpPr>
          <p:spPr bwMode="auto">
            <a:xfrm flipH="1">
              <a:off x="611415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1" name="Oval 1570"/>
            <p:cNvSpPr/>
            <p:nvPr/>
          </p:nvSpPr>
          <p:spPr bwMode="auto">
            <a:xfrm>
              <a:off x="617340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72" name="Straight Connector 1571"/>
            <p:cNvCxnSpPr/>
            <p:nvPr/>
          </p:nvCxnSpPr>
          <p:spPr bwMode="auto">
            <a:xfrm flipV="1">
              <a:off x="626720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3" name="Straight Connector 1572"/>
            <p:cNvCxnSpPr/>
            <p:nvPr/>
          </p:nvCxnSpPr>
          <p:spPr bwMode="auto">
            <a:xfrm flipV="1">
              <a:off x="626352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4" name="Straight Connector 1573"/>
            <p:cNvCxnSpPr/>
            <p:nvPr/>
          </p:nvCxnSpPr>
          <p:spPr bwMode="auto">
            <a:xfrm flipH="1">
              <a:off x="623141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5" name="Straight Connector 1574"/>
            <p:cNvCxnSpPr/>
            <p:nvPr/>
          </p:nvCxnSpPr>
          <p:spPr bwMode="auto">
            <a:xfrm>
              <a:off x="6279550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6" name="Straight Connector 1575"/>
            <p:cNvCxnSpPr/>
            <p:nvPr/>
          </p:nvCxnSpPr>
          <p:spPr bwMode="auto">
            <a:xfrm flipH="1" flipV="1">
              <a:off x="6304508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7" name="Straight Connector 1576"/>
            <p:cNvCxnSpPr/>
            <p:nvPr/>
          </p:nvCxnSpPr>
          <p:spPr bwMode="auto">
            <a:xfrm>
              <a:off x="6296830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8" name="Straight Connector 1577"/>
            <p:cNvCxnSpPr/>
            <p:nvPr/>
          </p:nvCxnSpPr>
          <p:spPr bwMode="auto">
            <a:xfrm flipH="1" flipV="1">
              <a:off x="6313012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9" name="Straight Connector 1578"/>
            <p:cNvCxnSpPr/>
            <p:nvPr/>
          </p:nvCxnSpPr>
          <p:spPr bwMode="auto">
            <a:xfrm flipV="1">
              <a:off x="622771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0" name="Straight Connector 1579"/>
            <p:cNvCxnSpPr/>
            <p:nvPr/>
          </p:nvCxnSpPr>
          <p:spPr bwMode="auto">
            <a:xfrm flipH="1">
              <a:off x="620796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1" name="Oval 1580"/>
            <p:cNvSpPr/>
            <p:nvPr/>
          </p:nvSpPr>
          <p:spPr bwMode="auto">
            <a:xfrm>
              <a:off x="6267208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82" name="Straight Connector 1581"/>
            <p:cNvCxnSpPr/>
            <p:nvPr/>
          </p:nvCxnSpPr>
          <p:spPr bwMode="auto">
            <a:xfrm flipV="1">
              <a:off x="6362246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3" name="Straight Connector 1582"/>
            <p:cNvCxnSpPr/>
            <p:nvPr/>
          </p:nvCxnSpPr>
          <p:spPr bwMode="auto">
            <a:xfrm flipV="1">
              <a:off x="6358561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4" name="Straight Connector 1583"/>
            <p:cNvCxnSpPr/>
            <p:nvPr/>
          </p:nvCxnSpPr>
          <p:spPr bwMode="auto">
            <a:xfrm flipH="1">
              <a:off x="6326450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5" name="Straight Connector 1584"/>
            <p:cNvCxnSpPr/>
            <p:nvPr/>
          </p:nvCxnSpPr>
          <p:spPr bwMode="auto">
            <a:xfrm>
              <a:off x="637458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6" name="Straight Connector 1585"/>
            <p:cNvCxnSpPr/>
            <p:nvPr/>
          </p:nvCxnSpPr>
          <p:spPr bwMode="auto">
            <a:xfrm flipH="1" flipV="1">
              <a:off x="639954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7" name="Straight Connector 1586"/>
            <p:cNvCxnSpPr/>
            <p:nvPr/>
          </p:nvCxnSpPr>
          <p:spPr bwMode="auto">
            <a:xfrm>
              <a:off x="639186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8" name="Straight Connector 1587"/>
            <p:cNvCxnSpPr/>
            <p:nvPr/>
          </p:nvCxnSpPr>
          <p:spPr bwMode="auto">
            <a:xfrm flipH="1" flipV="1">
              <a:off x="640805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9" name="Straight Connector 1588"/>
            <p:cNvCxnSpPr/>
            <p:nvPr/>
          </p:nvCxnSpPr>
          <p:spPr bwMode="auto">
            <a:xfrm flipV="1">
              <a:off x="6322749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0" name="Straight Connector 1589"/>
            <p:cNvCxnSpPr/>
            <p:nvPr/>
          </p:nvCxnSpPr>
          <p:spPr bwMode="auto">
            <a:xfrm flipH="1">
              <a:off x="630300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1" name="Oval 1590"/>
            <p:cNvSpPr/>
            <p:nvPr/>
          </p:nvSpPr>
          <p:spPr bwMode="auto">
            <a:xfrm>
              <a:off x="6362246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592" name="Straight Connector 1591"/>
            <p:cNvCxnSpPr/>
            <p:nvPr/>
          </p:nvCxnSpPr>
          <p:spPr bwMode="auto">
            <a:xfrm flipV="1">
              <a:off x="645605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3" name="Straight Connector 1592"/>
            <p:cNvCxnSpPr/>
            <p:nvPr/>
          </p:nvCxnSpPr>
          <p:spPr bwMode="auto">
            <a:xfrm flipV="1">
              <a:off x="645236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4" name="Straight Connector 1593"/>
            <p:cNvCxnSpPr/>
            <p:nvPr/>
          </p:nvCxnSpPr>
          <p:spPr bwMode="auto">
            <a:xfrm flipH="1">
              <a:off x="642025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5" name="Straight Connector 1594"/>
            <p:cNvCxnSpPr/>
            <p:nvPr/>
          </p:nvCxnSpPr>
          <p:spPr bwMode="auto">
            <a:xfrm>
              <a:off x="646839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6" name="Straight Connector 1595"/>
            <p:cNvCxnSpPr/>
            <p:nvPr/>
          </p:nvCxnSpPr>
          <p:spPr bwMode="auto">
            <a:xfrm flipH="1" flipV="1">
              <a:off x="649335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7" name="Straight Connector 1596"/>
            <p:cNvCxnSpPr/>
            <p:nvPr/>
          </p:nvCxnSpPr>
          <p:spPr bwMode="auto">
            <a:xfrm>
              <a:off x="648567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8" name="Straight Connector 1597"/>
            <p:cNvCxnSpPr/>
            <p:nvPr/>
          </p:nvCxnSpPr>
          <p:spPr bwMode="auto">
            <a:xfrm flipH="1" flipV="1">
              <a:off x="650185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9" name="Straight Connector 1598"/>
            <p:cNvCxnSpPr/>
            <p:nvPr/>
          </p:nvCxnSpPr>
          <p:spPr bwMode="auto">
            <a:xfrm flipV="1">
              <a:off x="641655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0" name="Straight Connector 1599"/>
            <p:cNvCxnSpPr/>
            <p:nvPr/>
          </p:nvCxnSpPr>
          <p:spPr bwMode="auto">
            <a:xfrm flipH="1">
              <a:off x="639680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1" name="Oval 1600"/>
            <p:cNvSpPr/>
            <p:nvPr/>
          </p:nvSpPr>
          <p:spPr bwMode="auto">
            <a:xfrm>
              <a:off x="645605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02" name="Straight Connector 1601"/>
            <p:cNvCxnSpPr/>
            <p:nvPr/>
          </p:nvCxnSpPr>
          <p:spPr bwMode="auto">
            <a:xfrm flipV="1">
              <a:off x="655108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3" name="Straight Connector 1602"/>
            <p:cNvCxnSpPr/>
            <p:nvPr/>
          </p:nvCxnSpPr>
          <p:spPr bwMode="auto">
            <a:xfrm flipV="1">
              <a:off x="654740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4" name="Straight Connector 1603"/>
            <p:cNvCxnSpPr/>
            <p:nvPr/>
          </p:nvCxnSpPr>
          <p:spPr bwMode="auto">
            <a:xfrm flipH="1">
              <a:off x="651529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5" name="Straight Connector 1604"/>
            <p:cNvCxnSpPr/>
            <p:nvPr/>
          </p:nvCxnSpPr>
          <p:spPr bwMode="auto">
            <a:xfrm>
              <a:off x="656343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6" name="Straight Connector 1605"/>
            <p:cNvCxnSpPr/>
            <p:nvPr/>
          </p:nvCxnSpPr>
          <p:spPr bwMode="auto">
            <a:xfrm flipH="1" flipV="1">
              <a:off x="658838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7" name="Straight Connector 1606"/>
            <p:cNvCxnSpPr/>
            <p:nvPr/>
          </p:nvCxnSpPr>
          <p:spPr bwMode="auto">
            <a:xfrm>
              <a:off x="658071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8" name="Straight Connector 1607"/>
            <p:cNvCxnSpPr/>
            <p:nvPr/>
          </p:nvCxnSpPr>
          <p:spPr bwMode="auto">
            <a:xfrm flipH="1" flipV="1">
              <a:off x="659689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9" name="Straight Connector 1608"/>
            <p:cNvCxnSpPr/>
            <p:nvPr/>
          </p:nvCxnSpPr>
          <p:spPr bwMode="auto">
            <a:xfrm flipV="1">
              <a:off x="651159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0" name="Straight Connector 1609"/>
            <p:cNvCxnSpPr/>
            <p:nvPr/>
          </p:nvCxnSpPr>
          <p:spPr bwMode="auto">
            <a:xfrm flipH="1">
              <a:off x="649184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11" name="Oval 1610"/>
            <p:cNvSpPr/>
            <p:nvPr/>
          </p:nvSpPr>
          <p:spPr bwMode="auto">
            <a:xfrm>
              <a:off x="655108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12" name="Straight Connector 1611"/>
            <p:cNvCxnSpPr/>
            <p:nvPr/>
          </p:nvCxnSpPr>
          <p:spPr bwMode="auto">
            <a:xfrm flipV="1">
              <a:off x="664489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3" name="Straight Connector 1612"/>
            <p:cNvCxnSpPr/>
            <p:nvPr/>
          </p:nvCxnSpPr>
          <p:spPr bwMode="auto">
            <a:xfrm flipV="1">
              <a:off x="664120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4" name="Straight Connector 1613"/>
            <p:cNvCxnSpPr/>
            <p:nvPr/>
          </p:nvCxnSpPr>
          <p:spPr bwMode="auto">
            <a:xfrm flipH="1">
              <a:off x="660909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5" name="Straight Connector 1614"/>
            <p:cNvCxnSpPr/>
            <p:nvPr/>
          </p:nvCxnSpPr>
          <p:spPr bwMode="auto">
            <a:xfrm>
              <a:off x="665723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6" name="Straight Connector 1615"/>
            <p:cNvCxnSpPr/>
            <p:nvPr/>
          </p:nvCxnSpPr>
          <p:spPr bwMode="auto">
            <a:xfrm flipH="1" flipV="1">
              <a:off x="668219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7" name="Straight Connector 1616"/>
            <p:cNvCxnSpPr/>
            <p:nvPr/>
          </p:nvCxnSpPr>
          <p:spPr bwMode="auto">
            <a:xfrm>
              <a:off x="667451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8" name="Straight Connector 1617"/>
            <p:cNvCxnSpPr/>
            <p:nvPr/>
          </p:nvCxnSpPr>
          <p:spPr bwMode="auto">
            <a:xfrm flipH="1" flipV="1">
              <a:off x="669069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9" name="Straight Connector 1618"/>
            <p:cNvCxnSpPr/>
            <p:nvPr/>
          </p:nvCxnSpPr>
          <p:spPr bwMode="auto">
            <a:xfrm flipV="1">
              <a:off x="660539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0" name="Straight Connector 1619"/>
            <p:cNvCxnSpPr/>
            <p:nvPr/>
          </p:nvCxnSpPr>
          <p:spPr bwMode="auto">
            <a:xfrm flipH="1">
              <a:off x="658564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1" name="Oval 1620"/>
            <p:cNvSpPr/>
            <p:nvPr/>
          </p:nvSpPr>
          <p:spPr bwMode="auto">
            <a:xfrm>
              <a:off x="664489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22" name="Straight Connector 1621"/>
            <p:cNvCxnSpPr/>
            <p:nvPr/>
          </p:nvCxnSpPr>
          <p:spPr bwMode="auto">
            <a:xfrm flipV="1">
              <a:off x="673993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3" name="Straight Connector 1622"/>
            <p:cNvCxnSpPr/>
            <p:nvPr/>
          </p:nvCxnSpPr>
          <p:spPr bwMode="auto">
            <a:xfrm flipV="1">
              <a:off x="673624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4" name="Straight Connector 1623"/>
            <p:cNvCxnSpPr/>
            <p:nvPr/>
          </p:nvCxnSpPr>
          <p:spPr bwMode="auto">
            <a:xfrm flipH="1">
              <a:off x="670413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5" name="Straight Connector 1624"/>
            <p:cNvCxnSpPr/>
            <p:nvPr/>
          </p:nvCxnSpPr>
          <p:spPr bwMode="auto">
            <a:xfrm>
              <a:off x="675227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6" name="Straight Connector 1625"/>
            <p:cNvCxnSpPr/>
            <p:nvPr/>
          </p:nvCxnSpPr>
          <p:spPr bwMode="auto">
            <a:xfrm flipH="1" flipV="1">
              <a:off x="677723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7" name="Straight Connector 1626"/>
            <p:cNvCxnSpPr/>
            <p:nvPr/>
          </p:nvCxnSpPr>
          <p:spPr bwMode="auto">
            <a:xfrm>
              <a:off x="676955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8" name="Straight Connector 1627"/>
            <p:cNvCxnSpPr/>
            <p:nvPr/>
          </p:nvCxnSpPr>
          <p:spPr bwMode="auto">
            <a:xfrm flipH="1" flipV="1">
              <a:off x="678573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9" name="Straight Connector 1628"/>
            <p:cNvCxnSpPr/>
            <p:nvPr/>
          </p:nvCxnSpPr>
          <p:spPr bwMode="auto">
            <a:xfrm flipV="1">
              <a:off x="670043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0" name="Straight Connector 1629"/>
            <p:cNvCxnSpPr/>
            <p:nvPr/>
          </p:nvCxnSpPr>
          <p:spPr bwMode="auto">
            <a:xfrm flipH="1">
              <a:off x="668068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1" name="Oval 1630"/>
            <p:cNvSpPr/>
            <p:nvPr/>
          </p:nvSpPr>
          <p:spPr bwMode="auto">
            <a:xfrm>
              <a:off x="673993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32" name="Straight Connector 1631"/>
            <p:cNvCxnSpPr/>
            <p:nvPr/>
          </p:nvCxnSpPr>
          <p:spPr bwMode="auto">
            <a:xfrm flipV="1">
              <a:off x="683373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3" name="Straight Connector 1632"/>
            <p:cNvCxnSpPr/>
            <p:nvPr/>
          </p:nvCxnSpPr>
          <p:spPr bwMode="auto">
            <a:xfrm flipV="1">
              <a:off x="683005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4" name="Straight Connector 1633"/>
            <p:cNvCxnSpPr/>
            <p:nvPr/>
          </p:nvCxnSpPr>
          <p:spPr bwMode="auto">
            <a:xfrm flipH="1">
              <a:off x="679793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5" name="Straight Connector 1634"/>
            <p:cNvCxnSpPr/>
            <p:nvPr/>
          </p:nvCxnSpPr>
          <p:spPr bwMode="auto">
            <a:xfrm>
              <a:off x="684607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6" name="Straight Connector 1635"/>
            <p:cNvCxnSpPr/>
            <p:nvPr/>
          </p:nvCxnSpPr>
          <p:spPr bwMode="auto">
            <a:xfrm flipH="1" flipV="1">
              <a:off x="687103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7" name="Straight Connector 1636"/>
            <p:cNvCxnSpPr/>
            <p:nvPr/>
          </p:nvCxnSpPr>
          <p:spPr bwMode="auto">
            <a:xfrm>
              <a:off x="686335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8" name="Straight Connector 1637"/>
            <p:cNvCxnSpPr/>
            <p:nvPr/>
          </p:nvCxnSpPr>
          <p:spPr bwMode="auto">
            <a:xfrm flipH="1" flipV="1">
              <a:off x="687953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9" name="Straight Connector 1638"/>
            <p:cNvCxnSpPr/>
            <p:nvPr/>
          </p:nvCxnSpPr>
          <p:spPr bwMode="auto">
            <a:xfrm flipV="1">
              <a:off x="679423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0" name="Straight Connector 1639"/>
            <p:cNvCxnSpPr/>
            <p:nvPr/>
          </p:nvCxnSpPr>
          <p:spPr bwMode="auto">
            <a:xfrm flipH="1">
              <a:off x="677449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1" name="Oval 1640"/>
            <p:cNvSpPr/>
            <p:nvPr/>
          </p:nvSpPr>
          <p:spPr bwMode="auto">
            <a:xfrm>
              <a:off x="683373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42" name="Straight Connector 1641"/>
            <p:cNvCxnSpPr/>
            <p:nvPr/>
          </p:nvCxnSpPr>
          <p:spPr bwMode="auto">
            <a:xfrm flipV="1">
              <a:off x="6928773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3" name="Straight Connector 1642"/>
            <p:cNvCxnSpPr/>
            <p:nvPr/>
          </p:nvCxnSpPr>
          <p:spPr bwMode="auto">
            <a:xfrm flipV="1">
              <a:off x="6925088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4" name="Straight Connector 1643"/>
            <p:cNvCxnSpPr/>
            <p:nvPr/>
          </p:nvCxnSpPr>
          <p:spPr bwMode="auto">
            <a:xfrm flipH="1">
              <a:off x="6892977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5" name="Straight Connector 1644"/>
            <p:cNvCxnSpPr/>
            <p:nvPr/>
          </p:nvCxnSpPr>
          <p:spPr bwMode="auto">
            <a:xfrm>
              <a:off x="6941115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6" name="Straight Connector 1645"/>
            <p:cNvCxnSpPr/>
            <p:nvPr/>
          </p:nvCxnSpPr>
          <p:spPr bwMode="auto">
            <a:xfrm flipH="1" flipV="1">
              <a:off x="6966073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7" name="Straight Connector 1646"/>
            <p:cNvCxnSpPr/>
            <p:nvPr/>
          </p:nvCxnSpPr>
          <p:spPr bwMode="auto">
            <a:xfrm>
              <a:off x="6958395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8" name="Straight Connector 1647"/>
            <p:cNvCxnSpPr/>
            <p:nvPr/>
          </p:nvCxnSpPr>
          <p:spPr bwMode="auto">
            <a:xfrm flipH="1" flipV="1">
              <a:off x="6974577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9" name="Straight Connector 1648"/>
            <p:cNvCxnSpPr/>
            <p:nvPr/>
          </p:nvCxnSpPr>
          <p:spPr bwMode="auto">
            <a:xfrm flipV="1">
              <a:off x="6889276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0" name="Straight Connector 1649"/>
            <p:cNvCxnSpPr/>
            <p:nvPr/>
          </p:nvCxnSpPr>
          <p:spPr bwMode="auto">
            <a:xfrm flipH="1">
              <a:off x="6869528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1" name="Oval 1650"/>
            <p:cNvSpPr/>
            <p:nvPr/>
          </p:nvSpPr>
          <p:spPr bwMode="auto">
            <a:xfrm>
              <a:off x="6928773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52" name="Straight Connector 1651"/>
            <p:cNvCxnSpPr/>
            <p:nvPr/>
          </p:nvCxnSpPr>
          <p:spPr bwMode="auto">
            <a:xfrm flipV="1">
              <a:off x="702257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3" name="Straight Connector 1652"/>
            <p:cNvCxnSpPr/>
            <p:nvPr/>
          </p:nvCxnSpPr>
          <p:spPr bwMode="auto">
            <a:xfrm flipV="1">
              <a:off x="701889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4" name="Straight Connector 1653"/>
            <p:cNvCxnSpPr/>
            <p:nvPr/>
          </p:nvCxnSpPr>
          <p:spPr bwMode="auto">
            <a:xfrm flipH="1">
              <a:off x="698678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5" name="Straight Connector 1654"/>
            <p:cNvCxnSpPr/>
            <p:nvPr/>
          </p:nvCxnSpPr>
          <p:spPr bwMode="auto">
            <a:xfrm>
              <a:off x="703491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6" name="Straight Connector 1655"/>
            <p:cNvCxnSpPr/>
            <p:nvPr/>
          </p:nvCxnSpPr>
          <p:spPr bwMode="auto">
            <a:xfrm flipH="1" flipV="1">
              <a:off x="705987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7" name="Straight Connector 1656"/>
            <p:cNvCxnSpPr/>
            <p:nvPr/>
          </p:nvCxnSpPr>
          <p:spPr bwMode="auto">
            <a:xfrm>
              <a:off x="705219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8" name="Straight Connector 1657"/>
            <p:cNvCxnSpPr/>
            <p:nvPr/>
          </p:nvCxnSpPr>
          <p:spPr bwMode="auto">
            <a:xfrm flipH="1" flipV="1">
              <a:off x="706838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9" name="Straight Connector 1658"/>
            <p:cNvCxnSpPr/>
            <p:nvPr/>
          </p:nvCxnSpPr>
          <p:spPr bwMode="auto">
            <a:xfrm flipV="1">
              <a:off x="698308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0" name="Straight Connector 1659"/>
            <p:cNvCxnSpPr/>
            <p:nvPr/>
          </p:nvCxnSpPr>
          <p:spPr bwMode="auto">
            <a:xfrm flipH="1">
              <a:off x="696333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1" name="Oval 1660"/>
            <p:cNvSpPr/>
            <p:nvPr/>
          </p:nvSpPr>
          <p:spPr bwMode="auto">
            <a:xfrm>
              <a:off x="702257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2" name="Straight Connector 1661"/>
            <p:cNvCxnSpPr/>
            <p:nvPr/>
          </p:nvCxnSpPr>
          <p:spPr bwMode="auto">
            <a:xfrm flipV="1">
              <a:off x="711761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3" name="Straight Connector 1662"/>
            <p:cNvCxnSpPr/>
            <p:nvPr/>
          </p:nvCxnSpPr>
          <p:spPr bwMode="auto">
            <a:xfrm flipV="1">
              <a:off x="711393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4" name="Straight Connector 1663"/>
            <p:cNvCxnSpPr/>
            <p:nvPr/>
          </p:nvCxnSpPr>
          <p:spPr bwMode="auto">
            <a:xfrm flipH="1">
              <a:off x="708181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5" name="Straight Connector 1664"/>
            <p:cNvCxnSpPr/>
            <p:nvPr/>
          </p:nvCxnSpPr>
          <p:spPr bwMode="auto">
            <a:xfrm>
              <a:off x="712995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6" name="Straight Connector 1665"/>
            <p:cNvCxnSpPr/>
            <p:nvPr/>
          </p:nvCxnSpPr>
          <p:spPr bwMode="auto">
            <a:xfrm flipH="1" flipV="1">
              <a:off x="715491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7" name="Straight Connector 1666"/>
            <p:cNvCxnSpPr/>
            <p:nvPr/>
          </p:nvCxnSpPr>
          <p:spPr bwMode="auto">
            <a:xfrm>
              <a:off x="714723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8" name="Straight Connector 1667"/>
            <p:cNvCxnSpPr/>
            <p:nvPr/>
          </p:nvCxnSpPr>
          <p:spPr bwMode="auto">
            <a:xfrm flipH="1" flipV="1">
              <a:off x="716341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9" name="Straight Connector 1668"/>
            <p:cNvCxnSpPr/>
            <p:nvPr/>
          </p:nvCxnSpPr>
          <p:spPr bwMode="auto">
            <a:xfrm flipV="1">
              <a:off x="707811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0" name="Straight Connector 1669"/>
            <p:cNvCxnSpPr/>
            <p:nvPr/>
          </p:nvCxnSpPr>
          <p:spPr bwMode="auto">
            <a:xfrm flipH="1">
              <a:off x="705837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1" name="Oval 1670"/>
            <p:cNvSpPr/>
            <p:nvPr/>
          </p:nvSpPr>
          <p:spPr bwMode="auto">
            <a:xfrm>
              <a:off x="711761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72" name="Straight Connector 1671"/>
            <p:cNvCxnSpPr/>
            <p:nvPr/>
          </p:nvCxnSpPr>
          <p:spPr bwMode="auto">
            <a:xfrm flipV="1">
              <a:off x="721998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3" name="Straight Connector 1672"/>
            <p:cNvCxnSpPr/>
            <p:nvPr/>
          </p:nvCxnSpPr>
          <p:spPr bwMode="auto">
            <a:xfrm flipV="1">
              <a:off x="721629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4" name="Straight Connector 1673"/>
            <p:cNvCxnSpPr/>
            <p:nvPr/>
          </p:nvCxnSpPr>
          <p:spPr bwMode="auto">
            <a:xfrm flipH="1">
              <a:off x="718418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5" name="Straight Connector 1674"/>
            <p:cNvCxnSpPr/>
            <p:nvPr/>
          </p:nvCxnSpPr>
          <p:spPr bwMode="auto">
            <a:xfrm>
              <a:off x="723232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6" name="Straight Connector 1675"/>
            <p:cNvCxnSpPr/>
            <p:nvPr/>
          </p:nvCxnSpPr>
          <p:spPr bwMode="auto">
            <a:xfrm flipH="1" flipV="1">
              <a:off x="725728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7" name="Straight Connector 1676"/>
            <p:cNvCxnSpPr/>
            <p:nvPr/>
          </p:nvCxnSpPr>
          <p:spPr bwMode="auto">
            <a:xfrm>
              <a:off x="724960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8" name="Straight Connector 1677"/>
            <p:cNvCxnSpPr/>
            <p:nvPr/>
          </p:nvCxnSpPr>
          <p:spPr bwMode="auto">
            <a:xfrm flipH="1" flipV="1">
              <a:off x="7265786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9" name="Straight Connector 1678"/>
            <p:cNvCxnSpPr/>
            <p:nvPr/>
          </p:nvCxnSpPr>
          <p:spPr bwMode="auto">
            <a:xfrm flipV="1">
              <a:off x="718048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0" name="Straight Connector 1679"/>
            <p:cNvCxnSpPr/>
            <p:nvPr/>
          </p:nvCxnSpPr>
          <p:spPr bwMode="auto">
            <a:xfrm flipH="1">
              <a:off x="716073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1" name="Oval 1680"/>
            <p:cNvSpPr/>
            <p:nvPr/>
          </p:nvSpPr>
          <p:spPr bwMode="auto">
            <a:xfrm>
              <a:off x="721998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82" name="Straight Connector 1681"/>
            <p:cNvCxnSpPr/>
            <p:nvPr/>
          </p:nvCxnSpPr>
          <p:spPr bwMode="auto">
            <a:xfrm flipV="1">
              <a:off x="730645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3" name="Straight Connector 1682"/>
            <p:cNvCxnSpPr/>
            <p:nvPr/>
          </p:nvCxnSpPr>
          <p:spPr bwMode="auto">
            <a:xfrm flipV="1">
              <a:off x="730277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4" name="Straight Connector 1683"/>
            <p:cNvCxnSpPr/>
            <p:nvPr/>
          </p:nvCxnSpPr>
          <p:spPr bwMode="auto">
            <a:xfrm flipH="1">
              <a:off x="727066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5" name="Straight Connector 1684"/>
            <p:cNvCxnSpPr/>
            <p:nvPr/>
          </p:nvCxnSpPr>
          <p:spPr bwMode="auto">
            <a:xfrm>
              <a:off x="731879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6" name="Straight Connector 1685"/>
            <p:cNvCxnSpPr/>
            <p:nvPr/>
          </p:nvCxnSpPr>
          <p:spPr bwMode="auto">
            <a:xfrm flipH="1" flipV="1">
              <a:off x="734375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7" name="Straight Connector 1686"/>
            <p:cNvCxnSpPr/>
            <p:nvPr/>
          </p:nvCxnSpPr>
          <p:spPr bwMode="auto">
            <a:xfrm>
              <a:off x="733607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8" name="Straight Connector 1687"/>
            <p:cNvCxnSpPr/>
            <p:nvPr/>
          </p:nvCxnSpPr>
          <p:spPr bwMode="auto">
            <a:xfrm flipH="1" flipV="1">
              <a:off x="735226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9" name="Straight Connector 1688"/>
            <p:cNvCxnSpPr/>
            <p:nvPr/>
          </p:nvCxnSpPr>
          <p:spPr bwMode="auto">
            <a:xfrm flipV="1">
              <a:off x="726696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0" name="Straight Connector 1689"/>
            <p:cNvCxnSpPr/>
            <p:nvPr/>
          </p:nvCxnSpPr>
          <p:spPr bwMode="auto">
            <a:xfrm flipH="1">
              <a:off x="724721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1" name="Oval 1690"/>
            <p:cNvSpPr/>
            <p:nvPr/>
          </p:nvSpPr>
          <p:spPr bwMode="auto">
            <a:xfrm>
              <a:off x="730645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92" name="Straight Connector 1691"/>
            <p:cNvCxnSpPr/>
            <p:nvPr/>
          </p:nvCxnSpPr>
          <p:spPr bwMode="auto">
            <a:xfrm flipV="1">
              <a:off x="7401495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3" name="Straight Connector 1692"/>
            <p:cNvCxnSpPr/>
            <p:nvPr/>
          </p:nvCxnSpPr>
          <p:spPr bwMode="auto">
            <a:xfrm flipV="1">
              <a:off x="7397810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4" name="Straight Connector 1693"/>
            <p:cNvCxnSpPr/>
            <p:nvPr/>
          </p:nvCxnSpPr>
          <p:spPr bwMode="auto">
            <a:xfrm flipH="1">
              <a:off x="7365699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5" name="Straight Connector 1694"/>
            <p:cNvCxnSpPr/>
            <p:nvPr/>
          </p:nvCxnSpPr>
          <p:spPr bwMode="auto">
            <a:xfrm>
              <a:off x="7413837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6" name="Straight Connector 1695"/>
            <p:cNvCxnSpPr/>
            <p:nvPr/>
          </p:nvCxnSpPr>
          <p:spPr bwMode="auto">
            <a:xfrm flipH="1" flipV="1">
              <a:off x="7438795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7" name="Straight Connector 1696"/>
            <p:cNvCxnSpPr/>
            <p:nvPr/>
          </p:nvCxnSpPr>
          <p:spPr bwMode="auto">
            <a:xfrm>
              <a:off x="7431117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8" name="Straight Connector 1697"/>
            <p:cNvCxnSpPr/>
            <p:nvPr/>
          </p:nvCxnSpPr>
          <p:spPr bwMode="auto">
            <a:xfrm flipH="1" flipV="1">
              <a:off x="7447299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9" name="Straight Connector 1698"/>
            <p:cNvCxnSpPr/>
            <p:nvPr/>
          </p:nvCxnSpPr>
          <p:spPr bwMode="auto">
            <a:xfrm flipV="1">
              <a:off x="7361998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0" name="Straight Connector 1699"/>
            <p:cNvCxnSpPr/>
            <p:nvPr/>
          </p:nvCxnSpPr>
          <p:spPr bwMode="auto">
            <a:xfrm flipH="1">
              <a:off x="7342250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1" name="Oval 1700"/>
            <p:cNvSpPr/>
            <p:nvPr/>
          </p:nvSpPr>
          <p:spPr bwMode="auto">
            <a:xfrm>
              <a:off x="7401495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02" name="Straight Connector 1701"/>
            <p:cNvCxnSpPr/>
            <p:nvPr/>
          </p:nvCxnSpPr>
          <p:spPr bwMode="auto">
            <a:xfrm flipV="1">
              <a:off x="7495299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3" name="Straight Connector 1702"/>
            <p:cNvCxnSpPr/>
            <p:nvPr/>
          </p:nvCxnSpPr>
          <p:spPr bwMode="auto">
            <a:xfrm flipV="1">
              <a:off x="7491614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4" name="Straight Connector 1703"/>
            <p:cNvCxnSpPr/>
            <p:nvPr/>
          </p:nvCxnSpPr>
          <p:spPr bwMode="auto">
            <a:xfrm flipH="1">
              <a:off x="7459503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5" name="Straight Connector 1704"/>
            <p:cNvCxnSpPr/>
            <p:nvPr/>
          </p:nvCxnSpPr>
          <p:spPr bwMode="auto">
            <a:xfrm>
              <a:off x="7507641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flipH="1" flipV="1">
              <a:off x="7532599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>
              <a:off x="7524921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flipH="1" flipV="1">
              <a:off x="7541103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flipV="1">
              <a:off x="7455802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0" name="Straight Connector 1709"/>
            <p:cNvCxnSpPr/>
            <p:nvPr/>
          </p:nvCxnSpPr>
          <p:spPr bwMode="auto">
            <a:xfrm flipH="1">
              <a:off x="7436054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1" name="Oval 1710"/>
            <p:cNvSpPr/>
            <p:nvPr/>
          </p:nvSpPr>
          <p:spPr bwMode="auto">
            <a:xfrm>
              <a:off x="7495299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12" name="Straight Connector 1711"/>
            <p:cNvCxnSpPr/>
            <p:nvPr/>
          </p:nvCxnSpPr>
          <p:spPr bwMode="auto">
            <a:xfrm flipV="1">
              <a:off x="7590337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3" name="Straight Connector 1712"/>
            <p:cNvCxnSpPr/>
            <p:nvPr/>
          </p:nvCxnSpPr>
          <p:spPr bwMode="auto">
            <a:xfrm flipV="1">
              <a:off x="7586652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4" name="Straight Connector 1713"/>
            <p:cNvCxnSpPr/>
            <p:nvPr/>
          </p:nvCxnSpPr>
          <p:spPr bwMode="auto">
            <a:xfrm flipH="1">
              <a:off x="7554541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5" name="Straight Connector 1714"/>
            <p:cNvCxnSpPr/>
            <p:nvPr/>
          </p:nvCxnSpPr>
          <p:spPr bwMode="auto">
            <a:xfrm>
              <a:off x="7602679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6" name="Straight Connector 1715"/>
            <p:cNvCxnSpPr/>
            <p:nvPr/>
          </p:nvCxnSpPr>
          <p:spPr bwMode="auto">
            <a:xfrm flipH="1" flipV="1">
              <a:off x="7627637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7" name="Straight Connector 1716"/>
            <p:cNvCxnSpPr/>
            <p:nvPr/>
          </p:nvCxnSpPr>
          <p:spPr bwMode="auto">
            <a:xfrm>
              <a:off x="7619959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8" name="Straight Connector 1717"/>
            <p:cNvCxnSpPr/>
            <p:nvPr/>
          </p:nvCxnSpPr>
          <p:spPr bwMode="auto">
            <a:xfrm flipH="1" flipV="1">
              <a:off x="7636141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9" name="Straight Connector 1718"/>
            <p:cNvCxnSpPr/>
            <p:nvPr/>
          </p:nvCxnSpPr>
          <p:spPr bwMode="auto">
            <a:xfrm flipV="1">
              <a:off x="7550840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0" name="Straight Connector 1719"/>
            <p:cNvCxnSpPr/>
            <p:nvPr/>
          </p:nvCxnSpPr>
          <p:spPr bwMode="auto">
            <a:xfrm flipH="1">
              <a:off x="7531092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1" name="Oval 1720"/>
            <p:cNvSpPr/>
            <p:nvPr/>
          </p:nvSpPr>
          <p:spPr bwMode="auto">
            <a:xfrm>
              <a:off x="7590337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22" name="Straight Connector 1721"/>
            <p:cNvCxnSpPr/>
            <p:nvPr/>
          </p:nvCxnSpPr>
          <p:spPr bwMode="auto">
            <a:xfrm flipV="1">
              <a:off x="7684141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3" name="Straight Connector 1722"/>
            <p:cNvCxnSpPr/>
            <p:nvPr/>
          </p:nvCxnSpPr>
          <p:spPr bwMode="auto">
            <a:xfrm flipV="1">
              <a:off x="7680456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4" name="Straight Connector 1723"/>
            <p:cNvCxnSpPr/>
            <p:nvPr/>
          </p:nvCxnSpPr>
          <p:spPr bwMode="auto">
            <a:xfrm flipH="1">
              <a:off x="7648345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5" name="Straight Connector 1724"/>
            <p:cNvCxnSpPr/>
            <p:nvPr/>
          </p:nvCxnSpPr>
          <p:spPr bwMode="auto">
            <a:xfrm>
              <a:off x="7696483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6" name="Straight Connector 1725"/>
            <p:cNvCxnSpPr/>
            <p:nvPr/>
          </p:nvCxnSpPr>
          <p:spPr bwMode="auto">
            <a:xfrm flipH="1" flipV="1">
              <a:off x="7721441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7" name="Straight Connector 1726"/>
            <p:cNvCxnSpPr/>
            <p:nvPr/>
          </p:nvCxnSpPr>
          <p:spPr bwMode="auto">
            <a:xfrm>
              <a:off x="7713763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8" name="Straight Connector 1727"/>
            <p:cNvCxnSpPr/>
            <p:nvPr/>
          </p:nvCxnSpPr>
          <p:spPr bwMode="auto">
            <a:xfrm flipH="1" flipV="1">
              <a:off x="7729945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9" name="Straight Connector 1728"/>
            <p:cNvCxnSpPr/>
            <p:nvPr/>
          </p:nvCxnSpPr>
          <p:spPr bwMode="auto">
            <a:xfrm flipV="1">
              <a:off x="7644644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0" name="Straight Connector 1729"/>
            <p:cNvCxnSpPr/>
            <p:nvPr/>
          </p:nvCxnSpPr>
          <p:spPr bwMode="auto">
            <a:xfrm flipH="1">
              <a:off x="7624896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1" name="Oval 1730"/>
            <p:cNvSpPr/>
            <p:nvPr/>
          </p:nvSpPr>
          <p:spPr bwMode="auto">
            <a:xfrm>
              <a:off x="7684141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32" name="Straight Connector 1731"/>
            <p:cNvCxnSpPr/>
            <p:nvPr/>
          </p:nvCxnSpPr>
          <p:spPr bwMode="auto">
            <a:xfrm flipV="1">
              <a:off x="7779180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3" name="Straight Connector 1732"/>
            <p:cNvCxnSpPr/>
            <p:nvPr/>
          </p:nvCxnSpPr>
          <p:spPr bwMode="auto">
            <a:xfrm flipV="1">
              <a:off x="7775495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4" name="Straight Connector 1733"/>
            <p:cNvCxnSpPr/>
            <p:nvPr/>
          </p:nvCxnSpPr>
          <p:spPr bwMode="auto">
            <a:xfrm flipH="1">
              <a:off x="7743384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5" name="Straight Connector 1734"/>
            <p:cNvCxnSpPr/>
            <p:nvPr/>
          </p:nvCxnSpPr>
          <p:spPr bwMode="auto">
            <a:xfrm>
              <a:off x="7791522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6" name="Straight Connector 1735"/>
            <p:cNvCxnSpPr/>
            <p:nvPr/>
          </p:nvCxnSpPr>
          <p:spPr bwMode="auto">
            <a:xfrm flipH="1" flipV="1">
              <a:off x="7816480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7" name="Straight Connector 1736"/>
            <p:cNvCxnSpPr/>
            <p:nvPr/>
          </p:nvCxnSpPr>
          <p:spPr bwMode="auto">
            <a:xfrm>
              <a:off x="7808802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8" name="Straight Connector 1737"/>
            <p:cNvCxnSpPr/>
            <p:nvPr/>
          </p:nvCxnSpPr>
          <p:spPr bwMode="auto">
            <a:xfrm flipH="1" flipV="1">
              <a:off x="7824984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9" name="Straight Connector 1738"/>
            <p:cNvCxnSpPr/>
            <p:nvPr/>
          </p:nvCxnSpPr>
          <p:spPr bwMode="auto">
            <a:xfrm flipV="1">
              <a:off x="7739683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" name="Straight Connector 1739"/>
            <p:cNvCxnSpPr/>
            <p:nvPr/>
          </p:nvCxnSpPr>
          <p:spPr bwMode="auto">
            <a:xfrm flipH="1">
              <a:off x="7719935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1" name="Oval 1740"/>
            <p:cNvSpPr/>
            <p:nvPr/>
          </p:nvSpPr>
          <p:spPr bwMode="auto">
            <a:xfrm>
              <a:off x="7779180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42" name="Straight Connector 1741"/>
            <p:cNvCxnSpPr/>
            <p:nvPr/>
          </p:nvCxnSpPr>
          <p:spPr bwMode="auto">
            <a:xfrm flipV="1">
              <a:off x="787298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3" name="Straight Connector 1742"/>
            <p:cNvCxnSpPr/>
            <p:nvPr/>
          </p:nvCxnSpPr>
          <p:spPr bwMode="auto">
            <a:xfrm flipV="1">
              <a:off x="786929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4" name="Straight Connector 1743"/>
            <p:cNvCxnSpPr/>
            <p:nvPr/>
          </p:nvCxnSpPr>
          <p:spPr bwMode="auto">
            <a:xfrm flipH="1">
              <a:off x="783718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5" name="Straight Connector 1744"/>
            <p:cNvCxnSpPr/>
            <p:nvPr/>
          </p:nvCxnSpPr>
          <p:spPr bwMode="auto">
            <a:xfrm>
              <a:off x="788532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6" name="Straight Connector 1745"/>
            <p:cNvCxnSpPr/>
            <p:nvPr/>
          </p:nvCxnSpPr>
          <p:spPr bwMode="auto">
            <a:xfrm flipH="1" flipV="1">
              <a:off x="791028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7" name="Straight Connector 1746"/>
            <p:cNvCxnSpPr/>
            <p:nvPr/>
          </p:nvCxnSpPr>
          <p:spPr bwMode="auto">
            <a:xfrm>
              <a:off x="790260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8" name="Straight Connector 1747"/>
            <p:cNvCxnSpPr/>
            <p:nvPr/>
          </p:nvCxnSpPr>
          <p:spPr bwMode="auto">
            <a:xfrm flipH="1" flipV="1">
              <a:off x="791878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9" name="Straight Connector 1748"/>
            <p:cNvCxnSpPr/>
            <p:nvPr/>
          </p:nvCxnSpPr>
          <p:spPr bwMode="auto">
            <a:xfrm flipV="1">
              <a:off x="783348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0" name="Straight Connector 1749"/>
            <p:cNvCxnSpPr/>
            <p:nvPr/>
          </p:nvCxnSpPr>
          <p:spPr bwMode="auto">
            <a:xfrm flipH="1">
              <a:off x="781373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1" name="Oval 1750"/>
            <p:cNvSpPr/>
            <p:nvPr/>
          </p:nvSpPr>
          <p:spPr bwMode="auto">
            <a:xfrm>
              <a:off x="787298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52" name="Straight Connector 1751"/>
            <p:cNvCxnSpPr/>
            <p:nvPr/>
          </p:nvCxnSpPr>
          <p:spPr bwMode="auto">
            <a:xfrm flipV="1">
              <a:off x="7968022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3" name="Straight Connector 1752"/>
            <p:cNvCxnSpPr/>
            <p:nvPr/>
          </p:nvCxnSpPr>
          <p:spPr bwMode="auto">
            <a:xfrm flipV="1">
              <a:off x="7964337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4" name="Straight Connector 1753"/>
            <p:cNvCxnSpPr/>
            <p:nvPr/>
          </p:nvCxnSpPr>
          <p:spPr bwMode="auto">
            <a:xfrm flipH="1">
              <a:off x="7932226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5" name="Straight Connector 1754"/>
            <p:cNvCxnSpPr/>
            <p:nvPr/>
          </p:nvCxnSpPr>
          <p:spPr bwMode="auto">
            <a:xfrm>
              <a:off x="7980364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6" name="Straight Connector 1755"/>
            <p:cNvCxnSpPr/>
            <p:nvPr/>
          </p:nvCxnSpPr>
          <p:spPr bwMode="auto">
            <a:xfrm flipH="1" flipV="1">
              <a:off x="8005322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7" name="Straight Connector 1756"/>
            <p:cNvCxnSpPr/>
            <p:nvPr/>
          </p:nvCxnSpPr>
          <p:spPr bwMode="auto">
            <a:xfrm>
              <a:off x="7997644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8" name="Straight Connector 1757"/>
            <p:cNvCxnSpPr/>
            <p:nvPr/>
          </p:nvCxnSpPr>
          <p:spPr bwMode="auto">
            <a:xfrm flipV="1">
              <a:off x="7928525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9" name="Straight Connector 1758"/>
            <p:cNvCxnSpPr/>
            <p:nvPr/>
          </p:nvCxnSpPr>
          <p:spPr bwMode="auto">
            <a:xfrm flipH="1">
              <a:off x="7908777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0" name="Oval 1759"/>
            <p:cNvSpPr/>
            <p:nvPr/>
          </p:nvSpPr>
          <p:spPr bwMode="auto">
            <a:xfrm>
              <a:off x="7968022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761" name="Straight Connector 1760"/>
            <p:cNvCxnSpPr/>
            <p:nvPr/>
          </p:nvCxnSpPr>
          <p:spPr bwMode="auto">
            <a:xfrm flipH="1">
              <a:off x="8002581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5" name="Straight Connector 1374"/>
            <p:cNvCxnSpPr/>
            <p:nvPr/>
          </p:nvCxnSpPr>
          <p:spPr bwMode="auto">
            <a:xfrm>
              <a:off x="4391128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6" name="Straight Connector 1375"/>
            <p:cNvCxnSpPr/>
            <p:nvPr/>
          </p:nvCxnSpPr>
          <p:spPr bwMode="auto">
            <a:xfrm flipH="1" flipV="1">
              <a:off x="4416086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7" name="Straight Connector 1376"/>
            <p:cNvCxnSpPr/>
            <p:nvPr/>
          </p:nvCxnSpPr>
          <p:spPr bwMode="auto">
            <a:xfrm>
              <a:off x="4408408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8" name="Straight Connector 1377"/>
            <p:cNvCxnSpPr/>
            <p:nvPr/>
          </p:nvCxnSpPr>
          <p:spPr bwMode="auto">
            <a:xfrm flipH="1" flipV="1">
              <a:off x="4424590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2" name="Straight Connector 1381"/>
            <p:cNvCxnSpPr/>
            <p:nvPr/>
          </p:nvCxnSpPr>
          <p:spPr bwMode="auto">
            <a:xfrm flipV="1">
              <a:off x="4473824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3" name="Straight Connector 1382"/>
            <p:cNvCxnSpPr/>
            <p:nvPr/>
          </p:nvCxnSpPr>
          <p:spPr bwMode="auto">
            <a:xfrm flipV="1">
              <a:off x="4470139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4" name="Straight Connector 1383"/>
            <p:cNvCxnSpPr/>
            <p:nvPr/>
          </p:nvCxnSpPr>
          <p:spPr bwMode="auto">
            <a:xfrm flipH="1">
              <a:off x="4438028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5" name="Straight Connector 1384"/>
            <p:cNvCxnSpPr/>
            <p:nvPr/>
          </p:nvCxnSpPr>
          <p:spPr bwMode="auto">
            <a:xfrm>
              <a:off x="4486166" y="1823028"/>
              <a:ext cx="27154" cy="3463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6" name="Straight Connector 1385"/>
            <p:cNvCxnSpPr/>
            <p:nvPr/>
          </p:nvCxnSpPr>
          <p:spPr bwMode="auto">
            <a:xfrm flipH="1" flipV="1">
              <a:off x="4511124" y="1850677"/>
              <a:ext cx="17008" cy="6615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7" name="Straight Connector 1386"/>
            <p:cNvCxnSpPr/>
            <p:nvPr/>
          </p:nvCxnSpPr>
          <p:spPr bwMode="auto">
            <a:xfrm>
              <a:off x="4503446" y="1746403"/>
              <a:ext cx="29622" cy="4706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8" name="Straight Connector 1387"/>
            <p:cNvCxnSpPr/>
            <p:nvPr/>
          </p:nvCxnSpPr>
          <p:spPr bwMode="auto">
            <a:xfrm flipH="1" flipV="1">
              <a:off x="4519628" y="1784973"/>
              <a:ext cx="52937" cy="10132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1" name="Oval 1390"/>
            <p:cNvSpPr/>
            <p:nvPr/>
          </p:nvSpPr>
          <p:spPr bwMode="auto">
            <a:xfrm>
              <a:off x="4473824" y="1665042"/>
              <a:ext cx="54308" cy="54308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92" name="Straight Connector 1391"/>
            <p:cNvCxnSpPr/>
            <p:nvPr/>
          </p:nvCxnSpPr>
          <p:spPr bwMode="auto">
            <a:xfrm flipV="1">
              <a:off x="4567628" y="1729224"/>
              <a:ext cx="24685" cy="9380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3" name="Straight Connector 1392"/>
            <p:cNvCxnSpPr/>
            <p:nvPr/>
          </p:nvCxnSpPr>
          <p:spPr bwMode="auto">
            <a:xfrm flipV="1">
              <a:off x="4563943" y="1818091"/>
              <a:ext cx="7386" cy="493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4" name="Straight Connector 1393"/>
            <p:cNvCxnSpPr/>
            <p:nvPr/>
          </p:nvCxnSpPr>
          <p:spPr bwMode="auto">
            <a:xfrm flipH="1">
              <a:off x="4531832" y="1857659"/>
              <a:ext cx="39497" cy="5423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9" name="Straight Connector 1398"/>
            <p:cNvCxnSpPr/>
            <p:nvPr/>
          </p:nvCxnSpPr>
          <p:spPr bwMode="auto">
            <a:xfrm flipV="1">
              <a:off x="4528131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0" name="Straight Connector 1399"/>
            <p:cNvCxnSpPr/>
            <p:nvPr/>
          </p:nvCxnSpPr>
          <p:spPr bwMode="auto">
            <a:xfrm flipH="1">
              <a:off x="4508383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9" name="Straight Connector 1388"/>
            <p:cNvCxnSpPr/>
            <p:nvPr/>
          </p:nvCxnSpPr>
          <p:spPr bwMode="auto">
            <a:xfrm flipV="1">
              <a:off x="4434327" y="1736552"/>
              <a:ext cx="51839" cy="39574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0" name="Straight Connector 1389"/>
            <p:cNvCxnSpPr/>
            <p:nvPr/>
          </p:nvCxnSpPr>
          <p:spPr bwMode="auto">
            <a:xfrm flipH="1">
              <a:off x="4414579" y="1769933"/>
              <a:ext cx="25803" cy="53095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4355975" y="2348880"/>
            <a:ext cx="3666355" cy="288032"/>
            <a:chOff x="4355975" y="2348880"/>
            <a:chExt cx="3666355" cy="288032"/>
          </a:xfrm>
        </p:grpSpPr>
        <p:sp>
          <p:nvSpPr>
            <p:cNvPr id="15" name="Curved Up Arrow 14"/>
            <p:cNvSpPr/>
            <p:nvPr/>
          </p:nvSpPr>
          <p:spPr bwMode="auto">
            <a:xfrm flipH="1">
              <a:off x="4355975" y="2348880"/>
              <a:ext cx="159221" cy="288032"/>
            </a:xfrm>
            <a:prstGeom prst="curved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" name="Curved Up Arrow 15"/>
            <p:cNvSpPr/>
            <p:nvPr/>
          </p:nvSpPr>
          <p:spPr bwMode="auto">
            <a:xfrm>
              <a:off x="4486166" y="2348880"/>
              <a:ext cx="3536164" cy="288032"/>
            </a:xfrm>
            <a:prstGeom prst="curved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4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850</Words>
  <Application>Microsoft Office PowerPoint</Application>
  <PresentationFormat>On-screen Show (4:3)</PresentationFormat>
  <Paragraphs>199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Book Antiqua</vt:lpstr>
      <vt:lpstr>Calibri</vt:lpstr>
      <vt:lpstr>Cambria Math</vt:lpstr>
      <vt:lpstr>Symbol</vt:lpstr>
      <vt:lpstr>Times New Roman</vt:lpstr>
      <vt:lpstr>ヒラギノ角ゴ Pro W3</vt:lpstr>
      <vt:lpstr>Blank Presentation</vt:lpstr>
      <vt:lpstr>Cluster randomised trials in continuous time: Optimal design of a parallel groups trial with a prospective baseline period</vt:lpstr>
      <vt:lpstr>Discrete repeated cross-sections</vt:lpstr>
      <vt:lpstr>Discrete repeated cross-sections</vt:lpstr>
      <vt:lpstr>An alternative pattern of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Continuous recruitment</vt:lpstr>
      <vt:lpstr>The design problem</vt:lpstr>
      <vt:lpstr>Schematic representations</vt:lpstr>
      <vt:lpstr>Schematic representations</vt:lpstr>
      <vt:lpstr>Schematic representations</vt:lpstr>
      <vt:lpstr>Schematic representations</vt:lpstr>
      <vt:lpstr>Schematic representations</vt:lpstr>
      <vt:lpstr>We have assumed:</vt:lpstr>
      <vt:lpstr>Variance of treatment effect estimator </vt:lpstr>
      <vt:lpstr>Variance of treatment effect estimator </vt:lpstr>
      <vt:lpstr>Variance of treatment effect estimator </vt:lpstr>
      <vt:lpstr>Variance of treatment effect estimator </vt:lpstr>
      <vt:lpstr>Transition period in intervention arm </vt:lpstr>
      <vt:lpstr>Transition period in both arms </vt:lpstr>
      <vt:lpstr>Order of polynomial for time effect </vt:lpstr>
      <vt:lpstr>Order of polynomial for time effect </vt:lpstr>
      <vt:lpstr>Conclusions</vt:lpstr>
      <vt:lpstr>Thank you</vt:lpstr>
    </vt:vector>
  </TitlesOfParts>
  <Company>pubweb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pubweb</dc:creator>
  <cp:lastModifiedBy>Richard Hooper</cp:lastModifiedBy>
  <cp:revision>114</cp:revision>
  <dcterms:created xsi:type="dcterms:W3CDTF">2008-11-25T12:19:16Z</dcterms:created>
  <dcterms:modified xsi:type="dcterms:W3CDTF">2018-11-19T11:34:09Z</dcterms:modified>
</cp:coreProperties>
</file>