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03" r:id="rId2"/>
    <p:sldId id="428" r:id="rId3"/>
    <p:sldId id="433" r:id="rId4"/>
    <p:sldId id="430" r:id="rId5"/>
    <p:sldId id="431" r:id="rId6"/>
    <p:sldId id="432" r:id="rId7"/>
  </p:sldIdLst>
  <p:sldSz cx="9144000" cy="5143500" type="screen16x9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2683"/>
    <a:srgbClr val="F6AC41"/>
    <a:srgbClr val="DE3B3C"/>
    <a:srgbClr val="ABC61F"/>
    <a:srgbClr val="1573BD"/>
    <a:srgbClr val="807F83"/>
    <a:srgbClr val="3C1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84" autoAdjust="0"/>
    <p:restoredTop sz="94671"/>
  </p:normalViewPr>
  <p:slideViewPr>
    <p:cSldViewPr snapToGrid="0" snapToObjects="1">
      <p:cViewPr varScale="1">
        <p:scale>
          <a:sx n="116" d="100"/>
          <a:sy n="116" d="100"/>
        </p:scale>
        <p:origin x="208" y="55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306DB-A0C7-44BC-9520-D69A847C898A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50877E-A1F9-420B-B9F4-5932F8175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63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75C2C6-DD06-48DA-ACD9-2A55F4792073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4C9871-8ED6-4804-9AB6-2CC48DDA4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59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64F4-E99E-4E45-810A-2EBA012CA3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89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64F4-E99E-4E45-810A-2EBA012CA3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89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64F4-E99E-4E45-810A-2EBA012CA3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11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64F4-E99E-4E45-810A-2EBA012CA3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89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64F4-E99E-4E45-810A-2EBA012CA3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89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64F4-E99E-4E45-810A-2EBA012CA3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89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141-C6DA-4DD6-A835-377B8386F831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346B7-C69A-4347-BA7B-71480B80C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366E0-4426-4D75-B87E-EC68E4919D4E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D7BC3-7AB6-46BB-A8C9-48E6A49B4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C10CA-E190-4D27-9738-E18540604CB3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8B92-D826-4791-A55D-67FA99CFA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5AD34-FBCB-4D76-A558-95E560597E10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1A8AA-038B-47D0-82C7-E8D4BF976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52887-1CF2-4112-B65A-3B8529ACB878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8896-7F23-4072-92CA-E79A75681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166BC-66C8-4927-944B-74DFCEC0D104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69F9-50B2-4780-B348-CC80A2225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2638-6E16-4D10-BAC6-C67456A4A6B5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0A72-F55B-4C90-85EF-0C69F8043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E2C38-DA31-449D-A32D-EA8F9AE2A592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0A94C-8007-4015-8708-F8B8141A1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44B7-EADB-4BBA-9FE0-6FD9550A0168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DED18-05C4-4BE2-9B20-8CD871230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5E21C-B0C3-4911-A628-7857F08E2E9B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3F140-94C6-42C2-8288-E880A488A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AA7B5-7078-4075-9CAB-BD0D8ED10779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4596E-E030-45FE-B836-C87C2DD4A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3BD3C-FD19-4905-B013-6234E9ADFCFD}" type="datetimeFigureOut">
              <a:rPr lang="en-US"/>
              <a:pPr>
                <a:defRPr/>
              </a:pPr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91C4B7-8909-4866-9F73-D9CD90404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338" y="429816"/>
            <a:ext cx="8005762" cy="5847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200" b="1" dirty="0">
                <a:solidFill>
                  <a:srgbClr val="3B1B70"/>
                </a:solidFill>
                <a:latin typeface="Arial"/>
                <a:cs typeface="Arial Unicode MS"/>
              </a:rPr>
              <a:t>B-FREE Trial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67198" y="4479730"/>
            <a:ext cx="4776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CA" dirty="0">
              <a:solidFill>
                <a:schemeClr val="bg1"/>
              </a:solidFill>
            </a:endParaRPr>
          </a:p>
          <a:p>
            <a:pPr algn="r"/>
            <a:r>
              <a:rPr lang="en-CA" dirty="0">
                <a:solidFill>
                  <a:schemeClr val="bg1"/>
                </a:solidFill>
              </a:rPr>
              <a:t>B-FREE Trial Summary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37039"/>
            <a:ext cx="7620000" cy="364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338" y="429816"/>
            <a:ext cx="8005762" cy="38933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3B1B70"/>
                </a:solidFill>
                <a:latin typeface="Arial"/>
                <a:cs typeface="Arial Unicode MS"/>
              </a:rPr>
              <a:t>B-FREE Trial</a:t>
            </a:r>
          </a:p>
          <a:p>
            <a:pPr>
              <a:spcAft>
                <a:spcPts val="600"/>
              </a:spcAft>
            </a:pPr>
            <a:r>
              <a:rPr lang="en-US" b="1" dirty="0"/>
              <a:t>Background: 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/>
              <a:t>Benzodiazepines (BZ) are commonly administered during cardiac surgery to ensure hemodynamic stability and prevent intraoperative awareness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/>
              <a:t>Delirium occurs in 15-30% of patients post-operatively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/>
              <a:t>BZ use may increase the risk of delirium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/>
              <a:t>Guidelines recommend minimizing BZ use, but they are still commonly used by anesthesiologists (practices are highly variable)</a:t>
            </a:r>
          </a:p>
          <a:p>
            <a:pPr>
              <a:spcAft>
                <a:spcPts val="600"/>
              </a:spcAft>
            </a:pPr>
            <a:endParaRPr lang="en-US" b="1" dirty="0"/>
          </a:p>
          <a:p>
            <a:pPr>
              <a:spcAft>
                <a:spcPts val="600"/>
              </a:spcAft>
            </a:pPr>
            <a:r>
              <a:rPr lang="en-US" b="1" dirty="0"/>
              <a:t>Question</a:t>
            </a:r>
            <a:r>
              <a:rPr lang="en-US" dirty="0"/>
              <a:t>: What is the impact of liberal versus restrictive BZ approaches to cardiac anesthesia on rates of post-operative delirium?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67198" y="4479730"/>
            <a:ext cx="4776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CA" dirty="0">
              <a:solidFill>
                <a:schemeClr val="bg1"/>
              </a:solidFill>
            </a:endParaRPr>
          </a:p>
          <a:p>
            <a:pPr algn="r"/>
            <a:r>
              <a:rPr lang="en-CA" dirty="0">
                <a:solidFill>
                  <a:schemeClr val="bg1"/>
                </a:solidFill>
              </a:rPr>
              <a:t>B-FREE Trial Summary</a:t>
            </a:r>
          </a:p>
        </p:txBody>
      </p:sp>
    </p:spTree>
    <p:extLst>
      <p:ext uri="{BB962C8B-B14F-4D97-AF65-F5344CB8AC3E}">
        <p14:creationId xmlns:p14="http://schemas.microsoft.com/office/powerpoint/2010/main" val="1656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338" y="429816"/>
            <a:ext cx="8005762" cy="12157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3B1B70"/>
                </a:solidFill>
                <a:latin typeface="Arial"/>
                <a:cs typeface="Arial Unicode MS"/>
              </a:rPr>
              <a:t>B-FREE Trial</a:t>
            </a:r>
          </a:p>
          <a:p>
            <a:pPr>
              <a:spcAft>
                <a:spcPts val="600"/>
              </a:spcAft>
            </a:pPr>
            <a:r>
              <a:rPr lang="en-US" b="1" dirty="0"/>
              <a:t>Design</a:t>
            </a:r>
            <a:r>
              <a:rPr lang="en-US" dirty="0"/>
              <a:t>: Multiple period comparative effectiveness cluster cross-over trial </a:t>
            </a:r>
            <a:r>
              <a:rPr lang="en-CA" dirty="0"/>
              <a:t>at 16 hospitals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67198" y="4479730"/>
            <a:ext cx="4776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CA" dirty="0">
              <a:solidFill>
                <a:schemeClr val="bg1"/>
              </a:solidFill>
            </a:endParaRPr>
          </a:p>
          <a:p>
            <a:pPr algn="r"/>
            <a:r>
              <a:rPr lang="en-CA" dirty="0">
                <a:solidFill>
                  <a:schemeClr val="bg1"/>
                </a:solidFill>
              </a:rPr>
              <a:t>B-FREE Trial Summary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3B8F54E3-959D-4468-9CCB-55694BED0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41061"/>
              </p:ext>
            </p:extLst>
          </p:nvPr>
        </p:nvGraphicFramePr>
        <p:xfrm>
          <a:off x="2075336" y="1830668"/>
          <a:ext cx="6096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">
                  <a:extLst>
                    <a:ext uri="{9D8B030D-6E8A-4147-A177-3AD203B41FA5}">
                      <a16:colId xmlns="" xmlns:a16="http://schemas.microsoft.com/office/drawing/2014/main" val="2986681694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153971608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3904149223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1596258233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4288806645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2778259186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2823833801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2055131974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674670790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3371344024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4261317571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1543423137"/>
                    </a:ext>
                  </a:extLst>
                </a:gridCol>
                <a:gridCol w="508000">
                  <a:extLst>
                    <a:ext uri="{9D8B030D-6E8A-4147-A177-3AD203B41FA5}">
                      <a16:colId xmlns="" xmlns:a16="http://schemas.microsoft.com/office/drawing/2014/main" val="2187700164"/>
                    </a:ext>
                  </a:extLst>
                </a:gridCol>
              </a:tblGrid>
              <a:tr h="234000"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36268461"/>
                  </a:ext>
                </a:extLst>
              </a:tr>
              <a:tr h="351000"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8612308"/>
                  </a:ext>
                </a:extLst>
              </a:tr>
              <a:tr h="351000"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6049146"/>
                  </a:ext>
                </a:extLst>
              </a:tr>
              <a:tr h="351000"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416555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CA" sz="1050" dirty="0"/>
                        <a:t>Liberal BZ policy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51119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CA" sz="1050" dirty="0"/>
                        <a:t>Restrictive BZ policy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836262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F33AD69-6497-4780-ADB6-15D7F6A76820}"/>
              </a:ext>
            </a:extLst>
          </p:cNvPr>
          <p:cNvSpPr txBox="1"/>
          <p:nvPr/>
        </p:nvSpPr>
        <p:spPr>
          <a:xfrm>
            <a:off x="1210241" y="2079437"/>
            <a:ext cx="901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Sequence 1 (8 hospitals)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A996C8-B612-44BD-8B8C-5C5C33F3F280}"/>
              </a:ext>
            </a:extLst>
          </p:cNvPr>
          <p:cNvSpPr txBox="1"/>
          <p:nvPr/>
        </p:nvSpPr>
        <p:spPr>
          <a:xfrm>
            <a:off x="1210241" y="2448944"/>
            <a:ext cx="901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Sequence 2 (8 hospitals)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CCD2EB43-3E59-48E4-B57E-FCB82E5C0285}"/>
              </a:ext>
            </a:extLst>
          </p:cNvPr>
          <p:cNvGrpSpPr/>
          <p:nvPr/>
        </p:nvGrpSpPr>
        <p:grpSpPr>
          <a:xfrm>
            <a:off x="410134" y="2259106"/>
            <a:ext cx="544606" cy="497541"/>
            <a:chOff x="194982" y="2259106"/>
            <a:chExt cx="544606" cy="497541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CB6F5A4E-4BE2-43C7-8B32-7662660C9F8E}"/>
                </a:ext>
              </a:extLst>
            </p:cNvPr>
            <p:cNvSpPr/>
            <p:nvPr/>
          </p:nvSpPr>
          <p:spPr>
            <a:xfrm>
              <a:off x="194982" y="2259106"/>
              <a:ext cx="544606" cy="49754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53561D40-D559-48CA-B985-F9D369E7B39F}"/>
                </a:ext>
              </a:extLst>
            </p:cNvPr>
            <p:cNvSpPr txBox="1"/>
            <p:nvPr/>
          </p:nvSpPr>
          <p:spPr>
            <a:xfrm>
              <a:off x="275665" y="2306388"/>
              <a:ext cx="369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/>
                <a:t>R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E5267D0C-F118-4E0D-B5C0-CBCAD1C00655}"/>
              </a:ext>
            </a:extLst>
          </p:cNvPr>
          <p:cNvCxnSpPr>
            <a:stCxn id="8" idx="6"/>
            <a:endCxn id="6" idx="1"/>
          </p:cNvCxnSpPr>
          <p:nvPr/>
        </p:nvCxnSpPr>
        <p:spPr>
          <a:xfrm flipV="1">
            <a:off x="954740" y="2279492"/>
            <a:ext cx="255501" cy="228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6C864039-6F74-417E-AC64-DB655292B755}"/>
              </a:ext>
            </a:extLst>
          </p:cNvPr>
          <p:cNvCxnSpPr>
            <a:stCxn id="8" idx="6"/>
            <a:endCxn id="7" idx="1"/>
          </p:cNvCxnSpPr>
          <p:nvPr/>
        </p:nvCxnSpPr>
        <p:spPr>
          <a:xfrm>
            <a:off x="954740" y="2507877"/>
            <a:ext cx="255501" cy="1411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F278FED0-36AC-44D2-9B3E-9807B580AD41}"/>
              </a:ext>
            </a:extLst>
          </p:cNvPr>
          <p:cNvSpPr txBox="1"/>
          <p:nvPr/>
        </p:nvSpPr>
        <p:spPr>
          <a:xfrm>
            <a:off x="7498981" y="1687522"/>
            <a:ext cx="672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Months</a:t>
            </a:r>
          </a:p>
        </p:txBody>
      </p:sp>
    </p:spTree>
    <p:extLst>
      <p:ext uri="{BB962C8B-B14F-4D97-AF65-F5344CB8AC3E}">
        <p14:creationId xmlns:p14="http://schemas.microsoft.com/office/powerpoint/2010/main" val="36144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338" y="429816"/>
            <a:ext cx="8005762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3B1B70"/>
                </a:solidFill>
                <a:latin typeface="Arial"/>
                <a:cs typeface="Arial Unicode MS"/>
              </a:rPr>
              <a:t>B-FREE Trial</a:t>
            </a:r>
          </a:p>
          <a:p>
            <a:pPr lvl="0">
              <a:spcAft>
                <a:spcPts val="600"/>
              </a:spcAft>
            </a:pPr>
            <a:endParaRPr lang="en-US" b="1" dirty="0"/>
          </a:p>
          <a:p>
            <a:pPr lvl="0">
              <a:spcAft>
                <a:spcPts val="600"/>
              </a:spcAft>
            </a:pPr>
            <a:r>
              <a:rPr lang="en-US" b="1" dirty="0"/>
              <a:t>Interventions</a:t>
            </a:r>
            <a:r>
              <a:rPr lang="en-US" dirty="0"/>
              <a:t>: Liberal vs. restrictive approaches to </a:t>
            </a:r>
            <a:r>
              <a:rPr lang="en-US" dirty="0" smtClean="0"/>
              <a:t>BZ use in cardiac </a:t>
            </a:r>
            <a:r>
              <a:rPr lang="en-US" dirty="0"/>
              <a:t>anesthesia (conceptualized as a cluster-level intervention)</a:t>
            </a:r>
          </a:p>
          <a:p>
            <a:pPr>
              <a:spcAft>
                <a:spcPts val="600"/>
              </a:spcAft>
            </a:pPr>
            <a:endParaRPr lang="en-US" b="1" dirty="0"/>
          </a:p>
          <a:p>
            <a:pPr>
              <a:spcAft>
                <a:spcPts val="600"/>
              </a:spcAft>
            </a:pPr>
            <a:r>
              <a:rPr lang="en-US" b="1" dirty="0"/>
              <a:t>Primary outcome:</a:t>
            </a:r>
            <a:r>
              <a:rPr lang="en-US" dirty="0"/>
              <a:t> Incidence of delirium</a:t>
            </a:r>
          </a:p>
          <a:p>
            <a:pPr>
              <a:spcAft>
                <a:spcPts val="600"/>
              </a:spcAft>
            </a:pPr>
            <a:endParaRPr lang="en-US" b="1" dirty="0"/>
          </a:p>
          <a:p>
            <a:pPr>
              <a:spcAft>
                <a:spcPts val="600"/>
              </a:spcAft>
            </a:pPr>
            <a:r>
              <a:rPr lang="en-US" b="1" dirty="0"/>
              <a:t>Recruitment</a:t>
            </a:r>
            <a:r>
              <a:rPr lang="en-US" dirty="0"/>
              <a:t>: No patient recruitment</a:t>
            </a:r>
          </a:p>
          <a:p>
            <a:pPr>
              <a:spcAft>
                <a:spcPts val="600"/>
              </a:spcAft>
            </a:pPr>
            <a:endParaRPr lang="en-US" b="1" dirty="0"/>
          </a:p>
          <a:p>
            <a:pPr>
              <a:spcAft>
                <a:spcPts val="600"/>
              </a:spcAft>
            </a:pPr>
            <a:r>
              <a:rPr lang="en-US" b="1" dirty="0"/>
              <a:t>Ethics: </a:t>
            </a:r>
            <a:r>
              <a:rPr lang="en-US" dirty="0"/>
              <a:t>Waiver of patient consent from RECs; “consent” from the Director of Anesthesia.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67198" y="4479730"/>
            <a:ext cx="4776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CA" dirty="0">
              <a:solidFill>
                <a:schemeClr val="bg1"/>
              </a:solidFill>
            </a:endParaRPr>
          </a:p>
          <a:p>
            <a:pPr algn="r"/>
            <a:r>
              <a:rPr lang="en-CA" dirty="0">
                <a:solidFill>
                  <a:schemeClr val="bg1"/>
                </a:solidFill>
              </a:rPr>
              <a:t>B-FREE Trial Summary</a:t>
            </a:r>
          </a:p>
        </p:txBody>
      </p:sp>
    </p:spTree>
    <p:extLst>
      <p:ext uri="{BB962C8B-B14F-4D97-AF65-F5344CB8AC3E}">
        <p14:creationId xmlns:p14="http://schemas.microsoft.com/office/powerpoint/2010/main" val="260333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338" y="429816"/>
            <a:ext cx="8005762" cy="32316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3B1B70"/>
                </a:solidFill>
                <a:latin typeface="Arial"/>
                <a:cs typeface="Arial Unicode MS"/>
              </a:rPr>
              <a:t>Questions</a:t>
            </a:r>
          </a:p>
          <a:p>
            <a:pPr lvl="0">
              <a:spcAft>
                <a:spcPts val="600"/>
              </a:spcAft>
            </a:pPr>
            <a:endParaRPr lang="en-US" b="1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 smtClean="0"/>
              <a:t>Should B-FREE trial be cluster randomized or individually randomized?</a:t>
            </a:r>
            <a:endParaRPr lang="en-CA" dirty="0"/>
          </a:p>
          <a:p>
            <a:pPr marL="342900" lvl="0" indent="-342900">
              <a:buFont typeface="+mj-lt"/>
              <a:buAutoNum type="arabicPeriod"/>
            </a:pPr>
            <a:endParaRPr lang="en-CA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Should the interventions be conceptualized as </a:t>
            </a:r>
            <a:r>
              <a:rPr lang="en-CA" dirty="0"/>
              <a:t>cluster-level or individual-level </a:t>
            </a:r>
            <a:r>
              <a:rPr lang="en-CA" dirty="0" smtClean="0"/>
              <a:t>interventions</a:t>
            </a:r>
            <a:r>
              <a:rPr lang="en-CA" dirty="0"/>
              <a:t>? </a:t>
            </a:r>
          </a:p>
          <a:p>
            <a:pPr marL="342900" lvl="0" indent="-342900">
              <a:buFont typeface="+mj-lt"/>
              <a:buAutoNum type="arabicPeriod"/>
            </a:pPr>
            <a:endParaRPr lang="en-CA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How is the waiver of consent justified? Do you agree?</a:t>
            </a:r>
          </a:p>
          <a:p>
            <a:pPr marL="342900" lvl="0" indent="-342900">
              <a:buFont typeface="+mj-lt"/>
              <a:buAutoNum type="arabicPeriod"/>
            </a:pPr>
            <a:endParaRPr lang="en-CA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 smtClean="0"/>
              <a:t>From whom should informed consent be obtained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67198" y="4479730"/>
            <a:ext cx="4776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CA" dirty="0">
              <a:solidFill>
                <a:schemeClr val="bg1"/>
              </a:solidFill>
            </a:endParaRPr>
          </a:p>
          <a:p>
            <a:pPr algn="r"/>
            <a:r>
              <a:rPr lang="en-CA" dirty="0">
                <a:solidFill>
                  <a:schemeClr val="bg1"/>
                </a:solidFill>
              </a:rPr>
              <a:t>B-FREE Trial Summary</a:t>
            </a:r>
          </a:p>
        </p:txBody>
      </p:sp>
    </p:spTree>
    <p:extLst>
      <p:ext uri="{BB962C8B-B14F-4D97-AF65-F5344CB8AC3E}">
        <p14:creationId xmlns:p14="http://schemas.microsoft.com/office/powerpoint/2010/main" val="38684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67198" y="4479730"/>
            <a:ext cx="4776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CA" dirty="0">
              <a:solidFill>
                <a:schemeClr val="bg1"/>
              </a:solidFill>
            </a:endParaRPr>
          </a:p>
          <a:p>
            <a:pPr algn="r"/>
            <a:r>
              <a:rPr lang="en-CA" dirty="0">
                <a:solidFill>
                  <a:schemeClr val="bg1"/>
                </a:solidFill>
              </a:rPr>
              <a:t>B-FREE Trial Summary</a:t>
            </a:r>
          </a:p>
        </p:txBody>
      </p:sp>
      <p:pic>
        <p:nvPicPr>
          <p:cNvPr id="2" name="Picture 1" descr="Screen Shot 2018-11-16 at 9.53.0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004"/>
            <a:ext cx="9144000" cy="445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6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7855</TotalTime>
  <Words>244</Words>
  <Application>Microsoft Macintosh PowerPoint</Application>
  <PresentationFormat>On-screen Show (16:9)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 Unicode MS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Charles Weijer</cp:lastModifiedBy>
  <cp:revision>623</cp:revision>
  <cp:lastPrinted>2018-05-13T13:12:03Z</cp:lastPrinted>
  <dcterms:created xsi:type="dcterms:W3CDTF">2012-06-19T14:01:20Z</dcterms:created>
  <dcterms:modified xsi:type="dcterms:W3CDTF">2018-11-20T10:43:40Z</dcterms:modified>
</cp:coreProperties>
</file>